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diagrams/drawing1.xml" ContentType="application/vnd.ms-office.drawingml.diagramDrawing+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CD5"/>
    <a:srgbClr val="0544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4" y="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41B6FB-536C-4C29-94A9-BC59F19AE470}" type="doc">
      <dgm:prSet loTypeId="urn:microsoft.com/office/officeart/2016/7/layout/RepeatingBendingProcessNew" loCatId="process" qsTypeId="urn:microsoft.com/office/officeart/2005/8/quickstyle/simple1" qsCatId="simple" csTypeId="urn:microsoft.com/office/officeart/2005/8/colors/accent1_2" csCatId="accent1" phldr="1"/>
      <dgm:spPr/>
      <dgm:t>
        <a:bodyPr/>
        <a:lstStyle/>
        <a:p>
          <a:endParaRPr lang="en-US"/>
        </a:p>
      </dgm:t>
    </dgm:pt>
    <dgm:pt modelId="{8606EFB2-E96A-4C9C-B6A7-5A66B9EB0C89}">
      <dgm:prSet custT="1"/>
      <dgm:spPr>
        <a:solidFill>
          <a:schemeClr val="bg1"/>
        </a:solidFill>
        <a:ln>
          <a:noFill/>
        </a:ln>
      </dgm:spPr>
      <dgm:t>
        <a:bodyPr/>
        <a:lstStyle/>
        <a:p>
          <a:pPr marL="0" lvl="0" algn="l" defTabSz="1244600">
            <a:lnSpc>
              <a:spcPct val="90000"/>
            </a:lnSpc>
            <a:spcBef>
              <a:spcPct val="0"/>
            </a:spcBef>
            <a:spcAft>
              <a:spcPct val="35000"/>
            </a:spcAft>
            <a:buNone/>
          </a:pPr>
          <a:r>
            <a:rPr lang="en-GB" sz="1800" b="1" kern="1200" dirty="0">
              <a:solidFill>
                <a:srgbClr val="0544A4"/>
              </a:solidFill>
              <a:latin typeface="Arial Black" panose="020B0A04020102020204" pitchFamily="34" charset="0"/>
              <a:cs typeface="Arial" panose="020B0604020202020204" pitchFamily="34" charset="0"/>
            </a:rPr>
            <a:t>ARU - </a:t>
          </a:r>
          <a:r>
            <a:rPr lang="en-US" sz="1800" b="1" kern="1200" dirty="0">
              <a:solidFill>
                <a:srgbClr val="0544A4"/>
              </a:solidFill>
              <a:latin typeface="Arial Black" panose="020B0A04020102020204" pitchFamily="34" charset="0"/>
              <a:cs typeface="Arial" panose="020B0604020202020204" pitchFamily="34" charset="0"/>
            </a:rPr>
            <a:t>Streamlining End-to-End Apprenticeship Management</a:t>
          </a:r>
          <a:endParaRPr lang="en-GB" sz="1800" b="1" kern="1200" dirty="0">
            <a:solidFill>
              <a:srgbClr val="0544A4"/>
            </a:solidFill>
            <a:latin typeface="Arial Black" panose="020B0A04020102020204" pitchFamily="34" charset="0"/>
            <a:cs typeface="Arial" panose="020B0604020202020204" pitchFamily="34" charset="0"/>
          </a:endParaRPr>
        </a:p>
        <a:p>
          <a:pPr marL="0" lvl="0" algn="l" defTabSz="1244600">
            <a:lnSpc>
              <a:spcPct val="90000"/>
            </a:lnSpc>
            <a:spcBef>
              <a:spcPct val="0"/>
            </a:spcBef>
            <a:spcAft>
              <a:spcPct val="35000"/>
            </a:spcAft>
            <a:buNone/>
          </a:pPr>
          <a:r>
            <a:rPr lang="en-US" sz="1200" b="1" kern="1200" dirty="0">
              <a:solidFill>
                <a:srgbClr val="0544A4"/>
              </a:solidFill>
              <a:latin typeface="Arial Black" panose="020B0A04020102020204" pitchFamily="34" charset="0"/>
              <a:ea typeface="+mn-ea"/>
              <a:cs typeface="Arial" panose="020B0604020202020204" pitchFamily="34" charset="0"/>
            </a:rPr>
            <a:t>Consultancy Support required:</a:t>
          </a:r>
        </a:p>
      </dgm:t>
    </dgm:pt>
    <dgm:pt modelId="{2F8C71C9-7691-4C4E-8DAC-458035BB5883}" type="parTrans" cxnId="{9EF30800-F813-40A7-8869-E5C0CA552D7F}">
      <dgm:prSet/>
      <dgm:spPr/>
      <dgm:t>
        <a:bodyPr/>
        <a:lstStyle/>
        <a:p>
          <a:endParaRPr lang="en-US"/>
        </a:p>
      </dgm:t>
    </dgm:pt>
    <dgm:pt modelId="{A7E66022-BA35-4082-A0E7-D9B53A7B20DF}" type="sibTrans" cxnId="{9EF30800-F813-40A7-8869-E5C0CA552D7F}">
      <dgm:prSet/>
      <dgm:spPr/>
      <dgm:t>
        <a:bodyPr/>
        <a:lstStyle/>
        <a:p>
          <a:endParaRPr lang="en-US"/>
        </a:p>
      </dgm:t>
    </dgm:pt>
    <dgm:pt modelId="{86263560-3F27-4115-9D0A-29852B039184}">
      <dgm:prSet custT="1"/>
      <dgm:spPr>
        <a:solidFill>
          <a:schemeClr val="bg1"/>
        </a:solidFill>
        <a:ln>
          <a:noFill/>
        </a:ln>
      </dgm:spPr>
      <dgm:t>
        <a:bodyPr/>
        <a:lstStyle/>
        <a:p>
          <a:pPr marL="171450" lvl="1" indent="0" algn="l" defTabSz="755650">
            <a:lnSpc>
              <a:spcPct val="100000"/>
            </a:lnSpc>
            <a:spcBef>
              <a:spcPct val="0"/>
            </a:spcBef>
            <a:spcAft>
              <a:spcPct val="15000"/>
            </a:spcAft>
            <a:buFont typeface="Wingdings" panose="05000000000000000000" pitchFamily="2" charset="2"/>
            <a:buNone/>
          </a:pPr>
          <a:endParaRPr lang="en-GB" sz="1600" kern="1200" dirty="0">
            <a:latin typeface="Arial" panose="020B0604020202020204" pitchFamily="34" charset="0"/>
            <a:cs typeface="Arial" panose="020B0604020202020204" pitchFamily="34" charset="0"/>
          </a:endParaRPr>
        </a:p>
      </dgm:t>
    </dgm:pt>
    <dgm:pt modelId="{2F903E27-357F-47F2-9E0E-5E527E6E26CA}" type="parTrans" cxnId="{1CC3879C-180B-4730-BDFB-BA68EC6AF430}">
      <dgm:prSet/>
      <dgm:spPr/>
      <dgm:t>
        <a:bodyPr/>
        <a:lstStyle/>
        <a:p>
          <a:endParaRPr lang="en-GB"/>
        </a:p>
      </dgm:t>
    </dgm:pt>
    <dgm:pt modelId="{AB891C2F-31D4-4A6A-B90F-E775B8A57520}" type="sibTrans" cxnId="{1CC3879C-180B-4730-BDFB-BA68EC6AF430}">
      <dgm:prSet/>
      <dgm:spPr/>
      <dgm:t>
        <a:bodyPr/>
        <a:lstStyle/>
        <a:p>
          <a:endParaRPr lang="en-GB"/>
        </a:p>
      </dgm:t>
    </dgm:pt>
    <dgm:pt modelId="{BC6E4FF3-3278-46DF-9007-D38C2628C722}">
      <dgm:prSet custT="1"/>
      <dgm:spPr>
        <a:solidFill>
          <a:schemeClr val="bg1"/>
        </a:solidFill>
        <a:ln>
          <a:noFill/>
        </a:ln>
      </dgm:spPr>
      <dgm:t>
        <a:bodyPr/>
        <a:lstStyle/>
        <a:p>
          <a:pPr marL="171450" lvl="1" indent="0" algn="l" defTabSz="755650">
            <a:lnSpc>
              <a:spcPct val="100000"/>
            </a:lnSpc>
            <a:spcBef>
              <a:spcPct val="0"/>
            </a:spcBef>
            <a:spcAft>
              <a:spcPct val="15000"/>
            </a:spcAft>
            <a:buFont typeface="Wingdings" panose="05000000000000000000" pitchFamily="2" charset="2"/>
            <a:buNone/>
          </a:pPr>
          <a:endParaRPr lang="en-GB" sz="1600" i="1" kern="1200" dirty="0">
            <a:latin typeface="Arial" panose="020B0604020202020204" pitchFamily="34" charset="0"/>
            <a:cs typeface="Arial" panose="020B0604020202020204" pitchFamily="34" charset="0"/>
          </a:endParaRPr>
        </a:p>
      </dgm:t>
    </dgm:pt>
    <dgm:pt modelId="{112F4618-2B0F-4DB3-89A2-5F6FBDE4ED5D}" type="parTrans" cxnId="{DE9DEDA6-7BF4-4724-9D3D-A0E41F75B252}">
      <dgm:prSet/>
      <dgm:spPr/>
      <dgm:t>
        <a:bodyPr/>
        <a:lstStyle/>
        <a:p>
          <a:endParaRPr lang="en-GB"/>
        </a:p>
      </dgm:t>
    </dgm:pt>
    <dgm:pt modelId="{8DBFA01D-30F5-4A64-B834-17B820F06709}" type="sibTrans" cxnId="{DE9DEDA6-7BF4-4724-9D3D-A0E41F75B252}">
      <dgm:prSet/>
      <dgm:spPr/>
      <dgm:t>
        <a:bodyPr/>
        <a:lstStyle/>
        <a:p>
          <a:endParaRPr lang="en-GB"/>
        </a:p>
      </dgm:t>
    </dgm:pt>
    <dgm:pt modelId="{5C818867-A09C-48C9-A6A2-8812101C28D7}">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Detailed evaluation and comparative scoring of pre-qualification questionnaire.</a:t>
          </a:r>
        </a:p>
      </dgm:t>
    </dgm:pt>
    <dgm:pt modelId="{2EE02C70-0D30-4665-B53A-FCCD6E800006}" type="sibTrans" cxnId="{B09778C6-DCB2-485B-94FC-C93DAAE061E8}">
      <dgm:prSet/>
      <dgm:spPr/>
      <dgm:t>
        <a:bodyPr/>
        <a:lstStyle/>
        <a:p>
          <a:endParaRPr lang="en-US"/>
        </a:p>
      </dgm:t>
    </dgm:pt>
    <dgm:pt modelId="{20F7419B-4BCC-49EF-A5C8-67E40450A1EF}" type="parTrans" cxnId="{B09778C6-DCB2-485B-94FC-C93DAAE061E8}">
      <dgm:prSet/>
      <dgm:spPr/>
      <dgm:t>
        <a:bodyPr/>
        <a:lstStyle/>
        <a:p>
          <a:endParaRPr lang="en-US"/>
        </a:p>
      </dgm:t>
    </dgm:pt>
    <dgm:pt modelId="{1D91A1D1-D5DA-43FF-B18C-0F708A52A4B5}">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University seeking to procure end-to-end apprenticeship management system to streamline processes and provide a platform to underpin forecast growth in provision and improve the employer and learner experience.</a:t>
          </a:r>
        </a:p>
      </dgm:t>
    </dgm:pt>
    <dgm:pt modelId="{E06AEAAE-3844-48CB-9659-8602466A7BB9}" type="parTrans" cxnId="{AE0D39F2-B353-43EC-BFFF-BB66491615E2}">
      <dgm:prSet/>
      <dgm:spPr/>
      <dgm:t>
        <a:bodyPr/>
        <a:lstStyle/>
        <a:p>
          <a:endParaRPr lang="en-GB"/>
        </a:p>
      </dgm:t>
    </dgm:pt>
    <dgm:pt modelId="{DED7F3A7-FF4E-4CF0-9EB2-674F407176CC}" type="sibTrans" cxnId="{AE0D39F2-B353-43EC-BFFF-BB66491615E2}">
      <dgm:prSet/>
      <dgm:spPr/>
      <dgm:t>
        <a:bodyPr/>
        <a:lstStyle/>
        <a:p>
          <a:endParaRPr lang="en-GB"/>
        </a:p>
      </dgm:t>
    </dgm:pt>
    <dgm:pt modelId="{C0491737-ABDA-40B5-B447-74D1F488B69B}">
      <dgm:prSet custT="1"/>
      <dgm:spPr>
        <a:solidFill>
          <a:schemeClr val="bg1"/>
        </a:solidFill>
        <a:ln>
          <a:noFill/>
        </a:ln>
      </dgm:spPr>
      <dgm:t>
        <a:bodyPr/>
        <a:lstStyle/>
        <a:p>
          <a:pPr marL="0" lvl="0" indent="-7938" algn="l" defTabSz="1244600">
            <a:lnSpc>
              <a:spcPct val="90000"/>
            </a:lnSpc>
            <a:spcBef>
              <a:spcPct val="0"/>
            </a:spcBef>
            <a:spcAft>
              <a:spcPct val="35000"/>
            </a:spcAft>
            <a:buFont typeface="+mj-lt"/>
            <a:buNone/>
          </a:pPr>
          <a:r>
            <a:rPr lang="en-US" sz="1200" b="1" kern="1200" dirty="0">
              <a:solidFill>
                <a:srgbClr val="0544A4"/>
              </a:solidFill>
              <a:latin typeface="Arial Black" panose="020B0A04020102020204" pitchFamily="34" charset="0"/>
              <a:ea typeface="+mn-ea"/>
              <a:cs typeface="Arial" panose="020B0604020202020204" pitchFamily="34" charset="0"/>
            </a:rPr>
            <a:t>1.  Initial End-to-End Apprenticeship Management strategy &amp; operating model review:</a:t>
          </a:r>
        </a:p>
      </dgm:t>
    </dgm:pt>
    <dgm:pt modelId="{47A68312-1FB1-4A88-8E49-EDF3A22F9304}" type="parTrans" cxnId="{8283F38B-B4E5-4291-AEAC-96715BB136DD}">
      <dgm:prSet/>
      <dgm:spPr/>
      <dgm:t>
        <a:bodyPr/>
        <a:lstStyle/>
        <a:p>
          <a:endParaRPr lang="en-GB"/>
        </a:p>
      </dgm:t>
    </dgm:pt>
    <dgm:pt modelId="{02752D96-33A5-466F-B500-89D1A82D565A}" type="sibTrans" cxnId="{8283F38B-B4E5-4291-AEAC-96715BB136DD}">
      <dgm:prSet/>
      <dgm:spPr/>
      <dgm:t>
        <a:bodyPr/>
        <a:lstStyle/>
        <a:p>
          <a:endParaRPr lang="en-GB"/>
        </a:p>
      </dgm:t>
    </dgm:pt>
    <dgm:pt modelId="{77A5A76B-335A-405C-BB84-970066B5EAFC}">
      <dgm:prSet custT="1"/>
      <dgm:spPr>
        <a:solidFill>
          <a:schemeClr val="bg1"/>
        </a:solidFill>
        <a:ln>
          <a:noFill/>
        </a:ln>
      </dgm:spPr>
      <dgm:t>
        <a:bodyPr/>
        <a:lstStyle/>
        <a:p>
          <a:pPr marL="0" lvl="0" indent="-7938" algn="l" defTabSz="1244600">
            <a:lnSpc>
              <a:spcPct val="90000"/>
            </a:lnSpc>
            <a:spcBef>
              <a:spcPct val="0"/>
            </a:spcBef>
            <a:spcAft>
              <a:spcPct val="35000"/>
            </a:spcAft>
            <a:buFont typeface="+mj-lt"/>
            <a:buNone/>
          </a:pPr>
          <a:r>
            <a:rPr lang="en-US" sz="1200" b="1" kern="1200" dirty="0">
              <a:solidFill>
                <a:srgbClr val="0544A4"/>
              </a:solidFill>
              <a:latin typeface="Arial Black" panose="020B0A04020102020204" pitchFamily="34" charset="0"/>
              <a:ea typeface="+mn-ea"/>
              <a:cs typeface="Arial" panose="020B0604020202020204" pitchFamily="34" charset="0"/>
            </a:rPr>
            <a:t>2.  Apprenticeship Management System procurement support:</a:t>
          </a:r>
        </a:p>
      </dgm:t>
    </dgm:pt>
    <dgm:pt modelId="{CBDF79C0-74C8-44F0-97D4-7659AA275DB0}" type="parTrans" cxnId="{5415C5ED-7F05-43C3-90B2-D45478EE3E53}">
      <dgm:prSet/>
      <dgm:spPr/>
      <dgm:t>
        <a:bodyPr/>
        <a:lstStyle/>
        <a:p>
          <a:endParaRPr lang="en-GB"/>
        </a:p>
      </dgm:t>
    </dgm:pt>
    <dgm:pt modelId="{21B9F069-500F-4688-8A42-CB109B812DEE}" type="sibTrans" cxnId="{5415C5ED-7F05-43C3-90B2-D45478EE3E53}">
      <dgm:prSet/>
      <dgm:spPr/>
      <dgm:t>
        <a:bodyPr/>
        <a:lstStyle/>
        <a:p>
          <a:endParaRPr lang="en-GB"/>
        </a:p>
      </dgm:t>
    </dgm:pt>
    <dgm:pt modelId="{F0A41FC8-DAEC-4F9F-A48B-36CDA4196235}">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Discovery and service design-based stakeholder co-creation workshop to streamline apprenticeship operating model looking through the lens of the learner to align stakeholders, support growth plans &amp; student success.</a:t>
          </a:r>
        </a:p>
      </dgm:t>
    </dgm:pt>
    <dgm:pt modelId="{819592AC-BBFF-44C8-931E-8773F1182F62}" type="parTrans" cxnId="{FCF58EF1-2E21-49C6-B6CF-47E9ADF82B41}">
      <dgm:prSet/>
      <dgm:spPr/>
      <dgm:t>
        <a:bodyPr/>
        <a:lstStyle/>
        <a:p>
          <a:endParaRPr lang="en-GB"/>
        </a:p>
      </dgm:t>
    </dgm:pt>
    <dgm:pt modelId="{80E16048-598D-49B5-BD67-F48A5A084FBB}" type="sibTrans" cxnId="{FCF58EF1-2E21-49C6-B6CF-47E9ADF82B41}">
      <dgm:prSet/>
      <dgm:spPr/>
      <dgm:t>
        <a:bodyPr/>
        <a:lstStyle/>
        <a:p>
          <a:endParaRPr lang="en-GB"/>
        </a:p>
      </dgm:t>
    </dgm:pt>
    <dgm:pt modelId="{D189CF8F-24B8-479C-BE65-570903B68E37}">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Stakeholder and learner workshop to co-create learner journey mapping to define target TO BE operating model.</a:t>
          </a:r>
          <a:endParaRPr lang="en-GB" sz="1200" b="0" kern="1200" dirty="0">
            <a:solidFill>
              <a:schemeClr val="tx1"/>
            </a:solidFill>
            <a:latin typeface="Arial" panose="020B0604020202020204" pitchFamily="34" charset="0"/>
            <a:ea typeface="+mn-ea"/>
            <a:cs typeface="Arial" panose="020B0604020202020204" pitchFamily="34" charset="0"/>
          </a:endParaRPr>
        </a:p>
      </dgm:t>
    </dgm:pt>
    <dgm:pt modelId="{1E8E7217-A265-4B50-AA74-5D41DD332717}" type="parTrans" cxnId="{84189604-9512-4AA2-875E-55FCB5778195}">
      <dgm:prSet/>
      <dgm:spPr/>
      <dgm:t>
        <a:bodyPr/>
        <a:lstStyle/>
        <a:p>
          <a:endParaRPr lang="en-GB"/>
        </a:p>
      </dgm:t>
    </dgm:pt>
    <dgm:pt modelId="{583812CE-B36C-4363-8C8C-80CF0B27C3EA}" type="sibTrans" cxnId="{84189604-9512-4AA2-875E-55FCB5778195}">
      <dgm:prSet/>
      <dgm:spPr/>
      <dgm:t>
        <a:bodyPr/>
        <a:lstStyle/>
        <a:p>
          <a:endParaRPr lang="en-GB"/>
        </a:p>
      </dgm:t>
    </dgm:pt>
    <dgm:pt modelId="{86DBDB65-1FD9-4F28-A1F3-65ED0ECE3209}">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Use target TO BE operating model to derive contextualised user requirements, onboarding and roll out plan to underpin procurement of an end-to-end Apprenticeship Management System.</a:t>
          </a:r>
          <a:endParaRPr lang="en-GB" sz="1200" b="0" kern="1200" dirty="0">
            <a:solidFill>
              <a:schemeClr val="tx1"/>
            </a:solidFill>
            <a:latin typeface="Arial" panose="020B0604020202020204" pitchFamily="34" charset="0"/>
            <a:ea typeface="+mn-ea"/>
            <a:cs typeface="Arial" panose="020B0604020202020204" pitchFamily="34" charset="0"/>
          </a:endParaRPr>
        </a:p>
      </dgm:t>
    </dgm:pt>
    <dgm:pt modelId="{47115276-AD33-462D-99A4-569A9B9347D7}" type="parTrans" cxnId="{7371E6C5-B6E0-41E6-B3F5-7B033A917884}">
      <dgm:prSet/>
      <dgm:spPr/>
      <dgm:t>
        <a:bodyPr/>
        <a:lstStyle/>
        <a:p>
          <a:endParaRPr lang="en-GB"/>
        </a:p>
      </dgm:t>
    </dgm:pt>
    <dgm:pt modelId="{400B41B3-1D53-4292-846B-3763A79F0926}" type="sibTrans" cxnId="{7371E6C5-B6E0-41E6-B3F5-7B033A917884}">
      <dgm:prSet/>
      <dgm:spPr/>
      <dgm:t>
        <a:bodyPr/>
        <a:lstStyle/>
        <a:p>
          <a:endParaRPr lang="en-GB"/>
        </a:p>
      </dgm:t>
    </dgm:pt>
    <dgm:pt modelId="{A7DD8EB6-DD99-4A05-876C-0E903336CB5C}">
      <dgm:prSet custT="1"/>
      <dgm:spPr>
        <a:solidFill>
          <a:schemeClr val="bg1"/>
        </a:solidFill>
        <a:ln>
          <a:noFill/>
        </a:ln>
      </dgm:spPr>
      <dgm:t>
        <a:bodyPr/>
        <a:lstStyle/>
        <a:p>
          <a:pPr marL="357188" lvl="1" indent="-185738" algn="l" defTabSz="577850">
            <a:lnSpc>
              <a:spcPct val="100000"/>
            </a:lnSpc>
            <a:spcBef>
              <a:spcPct val="0"/>
            </a:spcBef>
            <a:spcAft>
              <a:spcPct val="15000"/>
            </a:spcAft>
            <a:buFont typeface="Wingdings" panose="05000000000000000000" pitchFamily="2" charset="2"/>
            <a:buChar char="§"/>
          </a:pPr>
          <a:endParaRPr lang="en-GB" sz="1000" b="0" kern="1200" dirty="0">
            <a:solidFill>
              <a:prstClr val="white"/>
            </a:solidFill>
            <a:latin typeface="Arial" panose="020B0604020202020204" pitchFamily="34" charset="0"/>
            <a:ea typeface="+mn-ea"/>
            <a:cs typeface="Arial" panose="020B0604020202020204" pitchFamily="34" charset="0"/>
          </a:endParaRPr>
        </a:p>
      </dgm:t>
    </dgm:pt>
    <dgm:pt modelId="{D6E21C7B-7E90-48B2-890F-FE0578FCB72C}" type="parTrans" cxnId="{E9F1327D-0758-4860-983C-ACA6238A0A15}">
      <dgm:prSet/>
      <dgm:spPr/>
      <dgm:t>
        <a:bodyPr/>
        <a:lstStyle/>
        <a:p>
          <a:endParaRPr lang="en-GB"/>
        </a:p>
      </dgm:t>
    </dgm:pt>
    <dgm:pt modelId="{FDF2B469-BBCD-4408-92F3-7952009A7E85}" type="sibTrans" cxnId="{E9F1327D-0758-4860-983C-ACA6238A0A15}">
      <dgm:prSet/>
      <dgm:spPr/>
      <dgm:t>
        <a:bodyPr/>
        <a:lstStyle/>
        <a:p>
          <a:endParaRPr lang="en-GB"/>
        </a:p>
      </dgm:t>
    </dgm:pt>
    <dgm:pt modelId="{78D3B89B-E7E6-4C83-8A3A-FF4A73E6D044}">
      <dgm:prSet custT="1"/>
      <dgm:spPr>
        <a:solidFill>
          <a:schemeClr val="bg1"/>
        </a:solidFill>
        <a:ln>
          <a:noFill/>
        </a:ln>
      </dgm:spPr>
      <dgm:t>
        <a:bodyPr/>
        <a:lstStyle/>
        <a:p>
          <a:pPr marL="0" lvl="0" indent="-7938" algn="l" defTabSz="1244600">
            <a:lnSpc>
              <a:spcPct val="90000"/>
            </a:lnSpc>
            <a:spcBef>
              <a:spcPct val="0"/>
            </a:spcBef>
            <a:spcAft>
              <a:spcPct val="35000"/>
            </a:spcAft>
            <a:buFont typeface="+mj-lt"/>
            <a:buNone/>
          </a:pPr>
          <a:r>
            <a:rPr lang="en-US" sz="1200" b="1" kern="1200" dirty="0">
              <a:solidFill>
                <a:srgbClr val="0544A4"/>
              </a:solidFill>
              <a:latin typeface="Arial Black" panose="020B0A04020102020204" pitchFamily="34" charset="0"/>
              <a:ea typeface="+mn-ea"/>
              <a:cs typeface="Arial" panose="020B0604020202020204" pitchFamily="34" charset="0"/>
            </a:rPr>
            <a:t>PS EdTech Associate Delivery Team of Subject Matter Expert practitioners: </a:t>
          </a:r>
        </a:p>
      </dgm:t>
    </dgm:pt>
    <dgm:pt modelId="{AF6E15EA-6161-4C98-9FE3-E8835118C001}" type="parTrans" cxnId="{AB7364EC-CC80-453A-9EF1-C08EAE31A25A}">
      <dgm:prSet/>
      <dgm:spPr/>
      <dgm:t>
        <a:bodyPr/>
        <a:lstStyle/>
        <a:p>
          <a:endParaRPr lang="en-GB"/>
        </a:p>
      </dgm:t>
    </dgm:pt>
    <dgm:pt modelId="{C47F9CFC-0233-4EFA-BF0E-D038220F99FD}" type="sibTrans" cxnId="{AB7364EC-CC80-453A-9EF1-C08EAE31A25A}">
      <dgm:prSet/>
      <dgm:spPr/>
      <dgm:t>
        <a:bodyPr/>
        <a:lstStyle/>
        <a:p>
          <a:endParaRPr lang="en-GB"/>
        </a:p>
      </dgm:t>
    </dgm:pt>
    <dgm:pt modelId="{BFFD7BCD-0773-4E77-8665-DC245E64055B}">
      <dgm:prSet custT="1"/>
      <dgm:spPr>
        <a:solidFill>
          <a:schemeClr val="bg1"/>
        </a:solidFill>
        <a:ln>
          <a:noFill/>
        </a:ln>
      </dgm:spPr>
      <dgm:t>
        <a:bodyPr/>
        <a:lstStyle/>
        <a:p>
          <a:pPr marL="7938" lvl="1" indent="-7938" algn="l" defTabSz="577850">
            <a:lnSpc>
              <a:spcPct val="100000"/>
            </a:lnSpc>
            <a:spcBef>
              <a:spcPct val="0"/>
            </a:spcBef>
            <a:spcAft>
              <a:spcPct val="15000"/>
            </a:spcAft>
            <a:buFont typeface="+mj-lt"/>
            <a:buNone/>
          </a:pPr>
          <a:endParaRPr lang="en-US" sz="1000" b="1" kern="1200" dirty="0">
            <a:solidFill>
              <a:prstClr val="white"/>
            </a:solidFill>
            <a:latin typeface="Arial" panose="020B0604020202020204" pitchFamily="34" charset="0"/>
            <a:ea typeface="+mn-ea"/>
            <a:cs typeface="Arial" panose="020B0604020202020204" pitchFamily="34" charset="0"/>
          </a:endParaRPr>
        </a:p>
      </dgm:t>
    </dgm:pt>
    <dgm:pt modelId="{53CC8D5D-E7F0-4237-BC27-8BF41CF0F6E5}" type="parTrans" cxnId="{A1CC26B6-C22F-49D2-ACEA-0D39750E34BE}">
      <dgm:prSet/>
      <dgm:spPr/>
      <dgm:t>
        <a:bodyPr/>
        <a:lstStyle/>
        <a:p>
          <a:endParaRPr lang="en-GB"/>
        </a:p>
      </dgm:t>
    </dgm:pt>
    <dgm:pt modelId="{5FC497D3-4CF7-48F2-965C-0881BFB83F6F}" type="sibTrans" cxnId="{A1CC26B6-C22F-49D2-ACEA-0D39750E34BE}">
      <dgm:prSet/>
      <dgm:spPr/>
      <dgm:t>
        <a:bodyPr/>
        <a:lstStyle/>
        <a:p>
          <a:endParaRPr lang="en-GB"/>
        </a:p>
      </dgm:t>
    </dgm:pt>
    <dgm:pt modelId="{1792608D-3D56-4E43-9614-0C830D168D8F}">
      <dgm:prSet custT="1"/>
      <dgm:spPr>
        <a:solidFill>
          <a:schemeClr val="bg1"/>
        </a:solidFill>
        <a:ln>
          <a:noFill/>
        </a:ln>
      </dgm:spPr>
      <dgm:t>
        <a:bodyPr/>
        <a:lstStyle/>
        <a:p>
          <a:pPr marL="7938" lvl="1" indent="-7938" algn="l" defTabSz="577850">
            <a:lnSpc>
              <a:spcPct val="100000"/>
            </a:lnSpc>
            <a:spcBef>
              <a:spcPct val="0"/>
            </a:spcBef>
            <a:spcAft>
              <a:spcPct val="15000"/>
            </a:spcAft>
            <a:buFont typeface="Wingdings" panose="05000000000000000000" pitchFamily="2" charset="2"/>
            <a:buNone/>
          </a:pPr>
          <a:endParaRPr lang="en-US" sz="1000" b="1" kern="1200" dirty="0">
            <a:solidFill>
              <a:prstClr val="white"/>
            </a:solidFill>
            <a:latin typeface="Arial" panose="020B0604020202020204" pitchFamily="34" charset="0"/>
            <a:ea typeface="+mn-ea"/>
            <a:cs typeface="Arial" panose="020B0604020202020204" pitchFamily="34" charset="0"/>
          </a:endParaRPr>
        </a:p>
      </dgm:t>
    </dgm:pt>
    <dgm:pt modelId="{DA9521D7-490C-45B3-9C42-11C389BFB899}" type="parTrans" cxnId="{EE9B5691-0A43-46E8-A293-F5CC1FD29026}">
      <dgm:prSet/>
      <dgm:spPr/>
      <dgm:t>
        <a:bodyPr/>
        <a:lstStyle/>
        <a:p>
          <a:endParaRPr lang="en-GB"/>
        </a:p>
      </dgm:t>
    </dgm:pt>
    <dgm:pt modelId="{3B6111D0-66F7-44A2-965B-A2ED6AE2D74C}" type="sibTrans" cxnId="{EE9B5691-0A43-46E8-A293-F5CC1FD29026}">
      <dgm:prSet/>
      <dgm:spPr/>
      <dgm:t>
        <a:bodyPr/>
        <a:lstStyle/>
        <a:p>
          <a:endParaRPr lang="en-GB"/>
        </a:p>
      </dgm:t>
    </dgm:pt>
    <dgm:pt modelId="{078CC1F4-87C2-4B54-BE7F-593C052C6952}">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Advancement Group apprenticeship operational delivery and management &amp; AMS system implementation SME.</a:t>
          </a:r>
        </a:p>
      </dgm:t>
    </dgm:pt>
    <dgm:pt modelId="{B44855DF-58BB-4F53-A8E3-2F28C7245DAC}" type="parTrans" cxnId="{6695C7DF-254B-4EB6-8D27-257605E6307D}">
      <dgm:prSet/>
      <dgm:spPr/>
      <dgm:t>
        <a:bodyPr/>
        <a:lstStyle/>
        <a:p>
          <a:endParaRPr lang="en-GB"/>
        </a:p>
      </dgm:t>
    </dgm:pt>
    <dgm:pt modelId="{7F1633FB-9176-43CF-BFA6-610033665698}" type="sibTrans" cxnId="{6695C7DF-254B-4EB6-8D27-257605E6307D}">
      <dgm:prSet/>
      <dgm:spPr/>
      <dgm:t>
        <a:bodyPr/>
        <a:lstStyle/>
        <a:p>
          <a:endParaRPr lang="en-GB"/>
        </a:p>
      </dgm:t>
    </dgm:pt>
    <dgm:pt modelId="{33EC3625-19C7-407E-BD65-8FEF6270AE84}">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Ofsted inspector / DQB EQA auditor / curriculum delivery quality lead.</a:t>
          </a:r>
        </a:p>
      </dgm:t>
    </dgm:pt>
    <dgm:pt modelId="{5961C7B8-CF42-4520-A2DC-B43CCB2E7879}" type="parTrans" cxnId="{355E1B18-9F8B-4CB1-9066-85DCFE544D08}">
      <dgm:prSet/>
      <dgm:spPr/>
      <dgm:t>
        <a:bodyPr/>
        <a:lstStyle/>
        <a:p>
          <a:endParaRPr lang="en-GB"/>
        </a:p>
      </dgm:t>
    </dgm:pt>
    <dgm:pt modelId="{5A41A018-30D1-4956-97CF-A2A0B317DEE1}" type="sibTrans" cxnId="{355E1B18-9F8B-4CB1-9066-85DCFE544D08}">
      <dgm:prSet/>
      <dgm:spPr/>
      <dgm:t>
        <a:bodyPr/>
        <a:lstStyle/>
        <a:p>
          <a:endParaRPr lang="en-GB"/>
        </a:p>
      </dgm:t>
    </dgm:pt>
    <dgm:pt modelId="{188AE986-A2F2-4725-BD8B-3A0BC65A536C}">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Service design based HE professional services process review and re-modelling expert.</a:t>
          </a:r>
        </a:p>
      </dgm:t>
    </dgm:pt>
    <dgm:pt modelId="{8CF2266F-89ED-4774-8C54-ECF58CF2E1B1}" type="parTrans" cxnId="{9D26C4A5-42A2-4016-9470-F578864CD410}">
      <dgm:prSet/>
      <dgm:spPr/>
      <dgm:t>
        <a:bodyPr/>
        <a:lstStyle/>
        <a:p>
          <a:endParaRPr lang="en-GB"/>
        </a:p>
      </dgm:t>
    </dgm:pt>
    <dgm:pt modelId="{D3BEEA88-A295-43F6-B370-0BC78CAA0AF9}" type="sibTrans" cxnId="{9D26C4A5-42A2-4016-9470-F578864CD410}">
      <dgm:prSet/>
      <dgm:spPr/>
      <dgm:t>
        <a:bodyPr/>
        <a:lstStyle/>
        <a:p>
          <a:endParaRPr lang="en-GB"/>
        </a:p>
      </dgm:t>
    </dgm:pt>
    <dgm:pt modelId="{12159092-A492-421A-8B54-83C1AC721333}">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Creation of detailed role-based user and non-functional requirements specification, university specific implementation and roll-out timeline aligned to apprentice programme timelines, including detailed pre-contract evaluation phase.</a:t>
          </a:r>
        </a:p>
      </dgm:t>
    </dgm:pt>
    <dgm:pt modelId="{11209171-7301-4A6F-86B6-0D532139B3F2}" type="parTrans" cxnId="{3E20DFD9-F354-4067-9DAA-862CE1AAE9C3}">
      <dgm:prSet/>
      <dgm:spPr/>
      <dgm:t>
        <a:bodyPr/>
        <a:lstStyle/>
        <a:p>
          <a:endParaRPr lang="en-GB"/>
        </a:p>
      </dgm:t>
    </dgm:pt>
    <dgm:pt modelId="{E6B53AFF-A979-4F67-A594-FC554D65582C}" type="sibTrans" cxnId="{3E20DFD9-F354-4067-9DAA-862CE1AAE9C3}">
      <dgm:prSet/>
      <dgm:spPr/>
      <dgm:t>
        <a:bodyPr/>
        <a:lstStyle/>
        <a:p>
          <a:endParaRPr lang="en-GB"/>
        </a:p>
      </dgm:t>
    </dgm:pt>
    <dgm:pt modelId="{75978ABE-64B0-45CC-962C-8C95A99F3261}">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Support in negotiating robust commercial agreement to secure best value lifetime cost of ownership.</a:t>
          </a:r>
          <a:br>
            <a:rPr lang="en-US" sz="1200" b="0" kern="1200" dirty="0">
              <a:solidFill>
                <a:schemeClr val="tx1"/>
              </a:solidFill>
              <a:latin typeface="Arial" panose="020B0604020202020204" pitchFamily="34" charset="0"/>
              <a:ea typeface="+mn-ea"/>
              <a:cs typeface="Arial" panose="020B0604020202020204" pitchFamily="34" charset="0"/>
            </a:rPr>
          </a:br>
          <a:endParaRPr lang="en-US" sz="1200" b="0" kern="1200" dirty="0">
            <a:solidFill>
              <a:schemeClr val="tx1"/>
            </a:solidFill>
            <a:latin typeface="Arial" panose="020B0604020202020204" pitchFamily="34" charset="0"/>
            <a:ea typeface="+mn-ea"/>
            <a:cs typeface="Arial" panose="020B0604020202020204" pitchFamily="34" charset="0"/>
          </a:endParaRPr>
        </a:p>
      </dgm:t>
    </dgm:pt>
    <dgm:pt modelId="{D95B75CF-C81B-4866-8542-82440BCF30C3}" type="parTrans" cxnId="{14F30FDC-7A35-461F-9177-D3CFF6686018}">
      <dgm:prSet/>
      <dgm:spPr/>
      <dgm:t>
        <a:bodyPr/>
        <a:lstStyle/>
        <a:p>
          <a:endParaRPr lang="en-GB"/>
        </a:p>
      </dgm:t>
    </dgm:pt>
    <dgm:pt modelId="{0535C4D2-2D18-4A19-9F2C-30C06C7B78E2}" type="sibTrans" cxnId="{14F30FDC-7A35-461F-9177-D3CFF6686018}">
      <dgm:prSet/>
      <dgm:spPr/>
      <dgm:t>
        <a:bodyPr/>
        <a:lstStyle/>
        <a:p>
          <a:endParaRPr lang="en-GB"/>
        </a:p>
      </dgm:t>
    </dgm:pt>
    <dgm:pt modelId="{CA1CB217-250B-4A17-86EE-1360583FB0E2}">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SME supported evaluation of system, advice on wider business / operational needs and third-party system integrations.</a:t>
          </a:r>
        </a:p>
      </dgm:t>
    </dgm:pt>
    <dgm:pt modelId="{5CAC607C-6566-4F56-AB60-CA4C18B01A07}" type="parTrans" cxnId="{97447F33-8D4A-4076-BFF7-8EFC387EB2EA}">
      <dgm:prSet/>
      <dgm:spPr/>
      <dgm:t>
        <a:bodyPr/>
        <a:lstStyle/>
        <a:p>
          <a:endParaRPr lang="en-GB"/>
        </a:p>
      </dgm:t>
    </dgm:pt>
    <dgm:pt modelId="{E4566B9B-DC13-412D-A1AC-BC4040B2F7A6}" type="sibTrans" cxnId="{97447F33-8D4A-4076-BFF7-8EFC387EB2EA}">
      <dgm:prSet/>
      <dgm:spPr/>
      <dgm:t>
        <a:bodyPr/>
        <a:lstStyle/>
        <a:p>
          <a:endParaRPr lang="en-GB"/>
        </a:p>
      </dgm:t>
    </dgm:pt>
    <dgm:pt modelId="{6B0F0FD2-CA78-4EF9-8AF8-3D8C551F6556}">
      <dgm:prSet custT="1"/>
      <dgm:spPr>
        <a:solidFill>
          <a:schemeClr val="bg1"/>
        </a:solidFill>
        <a:ln>
          <a:noFill/>
        </a:ln>
      </dgm:spPr>
      <dgm:t>
        <a:bodyPr/>
        <a:lstStyle/>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Provide oversight of systems and process review work to inform approach to procurement and decision making, accelerate the process and ensure university procures a system with an implementation plan aligned to need.</a:t>
          </a:r>
        </a:p>
      </dgm:t>
    </dgm:pt>
    <dgm:pt modelId="{FDB9ADDD-93D5-4ED1-8912-64EBAC72CC73}" type="parTrans" cxnId="{FB05B5DC-800E-420A-8780-F373C6093DFC}">
      <dgm:prSet/>
      <dgm:spPr/>
      <dgm:t>
        <a:bodyPr/>
        <a:lstStyle/>
        <a:p>
          <a:endParaRPr lang="en-GB"/>
        </a:p>
      </dgm:t>
    </dgm:pt>
    <dgm:pt modelId="{18B568CB-AED4-4232-AE7F-BA3DB4B58A00}" type="sibTrans" cxnId="{FB05B5DC-800E-420A-8780-F373C6093DFC}">
      <dgm:prSet/>
      <dgm:spPr/>
      <dgm:t>
        <a:bodyPr/>
        <a:lstStyle/>
        <a:p>
          <a:endParaRPr lang="en-GB"/>
        </a:p>
      </dgm:t>
    </dgm:pt>
    <dgm:pt modelId="{7EADEBE9-A526-4A92-878B-89BA22B7ACEC}" type="pres">
      <dgm:prSet presAssocID="{4A41B6FB-536C-4C29-94A9-BC59F19AE470}" presName="Name0" presStyleCnt="0">
        <dgm:presLayoutVars>
          <dgm:dir/>
          <dgm:resizeHandles val="exact"/>
        </dgm:presLayoutVars>
      </dgm:prSet>
      <dgm:spPr/>
    </dgm:pt>
    <dgm:pt modelId="{7D08691A-023C-45C6-8B28-EDE699114313}" type="pres">
      <dgm:prSet presAssocID="{8606EFB2-E96A-4C9C-B6A7-5A66B9EB0C89}" presName="node" presStyleLbl="node1" presStyleIdx="0" presStyleCnt="1" custScaleX="107936" custScaleY="131763" custLinFactNeighborX="80" custLinFactNeighborY="205">
        <dgm:presLayoutVars>
          <dgm:bulletEnabled val="1"/>
        </dgm:presLayoutVars>
      </dgm:prSet>
      <dgm:spPr/>
    </dgm:pt>
  </dgm:ptLst>
  <dgm:cxnLst>
    <dgm:cxn modelId="{9EF30800-F813-40A7-8869-E5C0CA552D7F}" srcId="{4A41B6FB-536C-4C29-94A9-BC59F19AE470}" destId="{8606EFB2-E96A-4C9C-B6A7-5A66B9EB0C89}" srcOrd="0" destOrd="0" parTransId="{2F8C71C9-7691-4C4E-8DAC-458035BB5883}" sibTransId="{A7E66022-BA35-4082-A0E7-D9B53A7B20DF}"/>
    <dgm:cxn modelId="{84189604-9512-4AA2-875E-55FCB5778195}" srcId="{8606EFB2-E96A-4C9C-B6A7-5A66B9EB0C89}" destId="{D189CF8F-24B8-479C-BE65-570903B68E37}" srcOrd="6" destOrd="0" parTransId="{1E8E7217-A265-4B50-AA74-5D41DD332717}" sibTransId="{583812CE-B36C-4363-8C8C-80CF0B27C3EA}"/>
    <dgm:cxn modelId="{C7F2A304-C1D0-4F26-B7D9-F115B6C6DA6E}" type="presOf" srcId="{CA1CB217-250B-4A17-86EE-1360583FB0E2}" destId="{7D08691A-023C-45C6-8B28-EDE699114313}" srcOrd="0" destOrd="17" presId="urn:microsoft.com/office/officeart/2016/7/layout/RepeatingBendingProcessNew"/>
    <dgm:cxn modelId="{7D7DBD09-BAB1-432B-AF1A-FD09D66A948D}" type="presOf" srcId="{8606EFB2-E96A-4C9C-B6A7-5A66B9EB0C89}" destId="{7D08691A-023C-45C6-8B28-EDE699114313}" srcOrd="0" destOrd="0" presId="urn:microsoft.com/office/officeart/2016/7/layout/RepeatingBendingProcessNew"/>
    <dgm:cxn modelId="{355E1B18-9F8B-4CB1-9066-85DCFE544D08}" srcId="{78D3B89B-E7E6-4C83-8A3A-FF4A73E6D044}" destId="{33EC3625-19C7-407E-BD65-8FEF6270AE84}" srcOrd="1" destOrd="0" parTransId="{5961C7B8-CF42-4520-A2DC-B43CCB2E7879}" sibTransId="{5A41A018-30D1-4956-97CF-A2A0B317DEE1}"/>
    <dgm:cxn modelId="{48046E1D-4F67-4EA4-97C2-715964B11863}" type="presOf" srcId="{BFFD7BCD-0773-4E77-8665-DC245E64055B}" destId="{7D08691A-023C-45C6-8B28-EDE699114313}" srcOrd="0" destOrd="3" presId="urn:microsoft.com/office/officeart/2016/7/layout/RepeatingBendingProcessNew"/>
    <dgm:cxn modelId="{56393122-978C-422E-8469-039C6243CCFA}" type="presOf" srcId="{D189CF8F-24B8-479C-BE65-570903B68E37}" destId="{7D08691A-023C-45C6-8B28-EDE699114313}" srcOrd="0" destOrd="11" presId="urn:microsoft.com/office/officeart/2016/7/layout/RepeatingBendingProcessNew"/>
    <dgm:cxn modelId="{093D7B29-8947-4306-83A0-727E9743A207}" type="presOf" srcId="{33EC3625-19C7-407E-BD65-8FEF6270AE84}" destId="{7D08691A-023C-45C6-8B28-EDE699114313}" srcOrd="0" destOrd="6" presId="urn:microsoft.com/office/officeart/2016/7/layout/RepeatingBendingProcessNew"/>
    <dgm:cxn modelId="{97447F33-8D4A-4076-BFF7-8EFC387EB2EA}" srcId="{8606EFB2-E96A-4C9C-B6A7-5A66B9EB0C89}" destId="{CA1CB217-250B-4A17-86EE-1360583FB0E2}" srcOrd="12" destOrd="0" parTransId="{5CAC607C-6566-4F56-AB60-CA4C18B01A07}" sibTransId="{E4566B9B-DC13-412D-A1AC-BC4040B2F7A6}"/>
    <dgm:cxn modelId="{71CF083A-D67B-43D6-BB9B-1DED6F8F2CE9}" type="presOf" srcId="{6B0F0FD2-CA78-4EF9-8AF8-3D8C551F6556}" destId="{7D08691A-023C-45C6-8B28-EDE699114313}" srcOrd="0" destOrd="2" presId="urn:microsoft.com/office/officeart/2016/7/layout/RepeatingBendingProcessNew"/>
    <dgm:cxn modelId="{392CC16C-7E9D-492F-84B6-5536AFB943E7}" type="presOf" srcId="{5C818867-A09C-48C9-A6A2-8812101C28D7}" destId="{7D08691A-023C-45C6-8B28-EDE699114313}" srcOrd="0" destOrd="15" presId="urn:microsoft.com/office/officeart/2016/7/layout/RepeatingBendingProcessNew"/>
    <dgm:cxn modelId="{5B869F6D-C91B-4669-A9DB-2FDBBFE38201}" type="presOf" srcId="{1D91A1D1-D5DA-43FF-B18C-0F708A52A4B5}" destId="{7D08691A-023C-45C6-8B28-EDE699114313}" srcOrd="0" destOrd="1" presId="urn:microsoft.com/office/officeart/2016/7/layout/RepeatingBendingProcessNew"/>
    <dgm:cxn modelId="{25A00F74-EC36-4675-BE04-A5B33CB725EA}" type="presOf" srcId="{77A5A76B-335A-405C-BB84-970066B5EAFC}" destId="{7D08691A-023C-45C6-8B28-EDE699114313}" srcOrd="0" destOrd="14" presId="urn:microsoft.com/office/officeart/2016/7/layout/RepeatingBendingProcessNew"/>
    <dgm:cxn modelId="{4C14FA56-7349-4C99-831D-1A3359F49139}" type="presOf" srcId="{1792608D-3D56-4E43-9614-0C830D168D8F}" destId="{7D08691A-023C-45C6-8B28-EDE699114313}" srcOrd="0" destOrd="8" presId="urn:microsoft.com/office/officeart/2016/7/layout/RepeatingBendingProcessNew"/>
    <dgm:cxn modelId="{E9F1327D-0758-4860-983C-ACA6238A0A15}" srcId="{8606EFB2-E96A-4C9C-B6A7-5A66B9EB0C89}" destId="{A7DD8EB6-DD99-4A05-876C-0E903336CB5C}" srcOrd="8" destOrd="0" parTransId="{D6E21C7B-7E90-48B2-890F-FE0578FCB72C}" sibTransId="{FDF2B469-BBCD-4408-92F3-7952009A7E85}"/>
    <dgm:cxn modelId="{8283F38B-B4E5-4291-AEAC-96715BB136DD}" srcId="{8606EFB2-E96A-4C9C-B6A7-5A66B9EB0C89}" destId="{C0491737-ABDA-40B5-B447-74D1F488B69B}" srcOrd="5" destOrd="0" parTransId="{47A68312-1FB1-4A88-8E49-EDF3A22F9304}" sibTransId="{02752D96-33A5-466F-B500-89D1A82D565A}"/>
    <dgm:cxn modelId="{AE09F38E-9EEE-43EE-86CA-F59FCE39A099}" type="presOf" srcId="{4A41B6FB-536C-4C29-94A9-BC59F19AE470}" destId="{7EADEBE9-A526-4A92-878B-89BA22B7ACEC}" srcOrd="0" destOrd="0" presId="urn:microsoft.com/office/officeart/2016/7/layout/RepeatingBendingProcessNew"/>
    <dgm:cxn modelId="{EE9B5691-0A43-46E8-A293-F5CC1FD29026}" srcId="{8606EFB2-E96A-4C9C-B6A7-5A66B9EB0C89}" destId="{1792608D-3D56-4E43-9614-0C830D168D8F}" srcOrd="4" destOrd="0" parTransId="{DA9521D7-490C-45B3-9C42-11C389BFB899}" sibTransId="{3B6111D0-66F7-44A2-965B-A2ED6AE2D74C}"/>
    <dgm:cxn modelId="{DE2E0195-2101-473C-A8F5-45B703D59D8F}" type="presOf" srcId="{75978ABE-64B0-45CC-962C-8C95A99F3261}" destId="{7D08691A-023C-45C6-8B28-EDE699114313}" srcOrd="0" destOrd="18" presId="urn:microsoft.com/office/officeart/2016/7/layout/RepeatingBendingProcessNew"/>
    <dgm:cxn modelId="{1CC3879C-180B-4730-BDFB-BA68EC6AF430}" srcId="{8606EFB2-E96A-4C9C-B6A7-5A66B9EB0C89}" destId="{86263560-3F27-4115-9D0A-29852B039184}" srcOrd="15" destOrd="0" parTransId="{2F903E27-357F-47F2-9E0E-5E527E6E26CA}" sibTransId="{AB891C2F-31D4-4A6A-B90F-E775B8A57520}"/>
    <dgm:cxn modelId="{9D26C4A5-42A2-4016-9470-F578864CD410}" srcId="{78D3B89B-E7E6-4C83-8A3A-FF4A73E6D044}" destId="{188AE986-A2F2-4725-BD8B-3A0BC65A536C}" srcOrd="2" destOrd="0" parTransId="{8CF2266F-89ED-4774-8C54-ECF58CF2E1B1}" sibTransId="{D3BEEA88-A295-43F6-B370-0BC78CAA0AF9}"/>
    <dgm:cxn modelId="{DE9DEDA6-7BF4-4724-9D3D-A0E41F75B252}" srcId="{8606EFB2-E96A-4C9C-B6A7-5A66B9EB0C89}" destId="{BC6E4FF3-3278-46DF-9007-D38C2628C722}" srcOrd="14" destOrd="0" parTransId="{112F4618-2B0F-4DB3-89A2-5F6FBDE4ED5D}" sibTransId="{8DBFA01D-30F5-4A64-B834-17B820F06709}"/>
    <dgm:cxn modelId="{CBCA73AC-DE48-42BE-B7FB-7D2C3931AAB3}" type="presOf" srcId="{C0491737-ABDA-40B5-B447-74D1F488B69B}" destId="{7D08691A-023C-45C6-8B28-EDE699114313}" srcOrd="0" destOrd="9" presId="urn:microsoft.com/office/officeart/2016/7/layout/RepeatingBendingProcessNew"/>
    <dgm:cxn modelId="{9A0F01B3-BB95-4834-A0D4-1B3A37D05C05}" type="presOf" srcId="{F0A41FC8-DAEC-4F9F-A48B-36CDA4196235}" destId="{7D08691A-023C-45C6-8B28-EDE699114313}" srcOrd="0" destOrd="10" presId="urn:microsoft.com/office/officeart/2016/7/layout/RepeatingBendingProcessNew"/>
    <dgm:cxn modelId="{A1CC26B6-C22F-49D2-ACEA-0D39750E34BE}" srcId="{8606EFB2-E96A-4C9C-B6A7-5A66B9EB0C89}" destId="{BFFD7BCD-0773-4E77-8665-DC245E64055B}" srcOrd="2" destOrd="0" parTransId="{53CC8D5D-E7F0-4237-BC27-8BF41CF0F6E5}" sibTransId="{5FC497D3-4CF7-48F2-965C-0881BFB83F6F}"/>
    <dgm:cxn modelId="{941B88B9-FD48-4DF8-9B94-931EE25D7E29}" type="presOf" srcId="{A7DD8EB6-DD99-4A05-876C-0E903336CB5C}" destId="{7D08691A-023C-45C6-8B28-EDE699114313}" srcOrd="0" destOrd="13" presId="urn:microsoft.com/office/officeart/2016/7/layout/RepeatingBendingProcessNew"/>
    <dgm:cxn modelId="{776FCBB9-30A6-4202-B270-2BF28AAEF059}" type="presOf" srcId="{86DBDB65-1FD9-4F28-A1F3-65ED0ECE3209}" destId="{7D08691A-023C-45C6-8B28-EDE699114313}" srcOrd="0" destOrd="12" presId="urn:microsoft.com/office/officeart/2016/7/layout/RepeatingBendingProcessNew"/>
    <dgm:cxn modelId="{E0A7A5BD-1EE2-4F45-B8B6-4FF26D618A14}" type="presOf" srcId="{188AE986-A2F2-4725-BD8B-3A0BC65A536C}" destId="{7D08691A-023C-45C6-8B28-EDE699114313}" srcOrd="0" destOrd="7" presId="urn:microsoft.com/office/officeart/2016/7/layout/RepeatingBendingProcessNew"/>
    <dgm:cxn modelId="{7371E6C5-B6E0-41E6-B3F5-7B033A917884}" srcId="{8606EFB2-E96A-4C9C-B6A7-5A66B9EB0C89}" destId="{86DBDB65-1FD9-4F28-A1F3-65ED0ECE3209}" srcOrd="7" destOrd="0" parTransId="{47115276-AD33-462D-99A4-569A9B9347D7}" sibTransId="{400B41B3-1D53-4292-846B-3763A79F0926}"/>
    <dgm:cxn modelId="{B09778C6-DCB2-485B-94FC-C93DAAE061E8}" srcId="{8606EFB2-E96A-4C9C-B6A7-5A66B9EB0C89}" destId="{5C818867-A09C-48C9-A6A2-8812101C28D7}" srcOrd="10" destOrd="0" parTransId="{20F7419B-4BCC-49EF-A5C8-67E40450A1EF}" sibTransId="{2EE02C70-0D30-4665-B53A-FCCD6E800006}"/>
    <dgm:cxn modelId="{643D90CF-7652-4630-A5F6-B68170B7AC69}" type="presOf" srcId="{12159092-A492-421A-8B54-83C1AC721333}" destId="{7D08691A-023C-45C6-8B28-EDE699114313}" srcOrd="0" destOrd="16" presId="urn:microsoft.com/office/officeart/2016/7/layout/RepeatingBendingProcessNew"/>
    <dgm:cxn modelId="{9177C7D5-12C4-4D9B-8154-C843DE6B7E42}" type="presOf" srcId="{78D3B89B-E7E6-4C83-8A3A-FF4A73E6D044}" destId="{7D08691A-023C-45C6-8B28-EDE699114313}" srcOrd="0" destOrd="4" presId="urn:microsoft.com/office/officeart/2016/7/layout/RepeatingBendingProcessNew"/>
    <dgm:cxn modelId="{3E20DFD9-F354-4067-9DAA-862CE1AAE9C3}" srcId="{8606EFB2-E96A-4C9C-B6A7-5A66B9EB0C89}" destId="{12159092-A492-421A-8B54-83C1AC721333}" srcOrd="11" destOrd="0" parTransId="{11209171-7301-4A6F-86B6-0D532139B3F2}" sibTransId="{E6B53AFF-A979-4F67-A594-FC554D65582C}"/>
    <dgm:cxn modelId="{14F30FDC-7A35-461F-9177-D3CFF6686018}" srcId="{8606EFB2-E96A-4C9C-B6A7-5A66B9EB0C89}" destId="{75978ABE-64B0-45CC-962C-8C95A99F3261}" srcOrd="13" destOrd="0" parTransId="{D95B75CF-C81B-4866-8542-82440BCF30C3}" sibTransId="{0535C4D2-2D18-4A19-9F2C-30C06C7B78E2}"/>
    <dgm:cxn modelId="{FB05B5DC-800E-420A-8780-F373C6093DFC}" srcId="{8606EFB2-E96A-4C9C-B6A7-5A66B9EB0C89}" destId="{6B0F0FD2-CA78-4EF9-8AF8-3D8C551F6556}" srcOrd="1" destOrd="0" parTransId="{FDB9ADDD-93D5-4ED1-8912-64EBAC72CC73}" sibTransId="{18B568CB-AED4-4232-AE7F-BA3DB4B58A00}"/>
    <dgm:cxn modelId="{3959FADE-9214-4FD1-AD32-53747E14DE52}" type="presOf" srcId="{86263560-3F27-4115-9D0A-29852B039184}" destId="{7D08691A-023C-45C6-8B28-EDE699114313}" srcOrd="0" destOrd="20" presId="urn:microsoft.com/office/officeart/2016/7/layout/RepeatingBendingProcessNew"/>
    <dgm:cxn modelId="{6695C7DF-254B-4EB6-8D27-257605E6307D}" srcId="{78D3B89B-E7E6-4C83-8A3A-FF4A73E6D044}" destId="{078CC1F4-87C2-4B54-BE7F-593C052C6952}" srcOrd="0" destOrd="0" parTransId="{B44855DF-58BB-4F53-A8E3-2F28C7245DAC}" sibTransId="{7F1633FB-9176-43CF-BFA6-610033665698}"/>
    <dgm:cxn modelId="{9D6136E8-9B3E-41F2-95F3-4DAE3CAB75A8}" type="presOf" srcId="{078CC1F4-87C2-4B54-BE7F-593C052C6952}" destId="{7D08691A-023C-45C6-8B28-EDE699114313}" srcOrd="0" destOrd="5" presId="urn:microsoft.com/office/officeart/2016/7/layout/RepeatingBendingProcessNew"/>
    <dgm:cxn modelId="{AB7364EC-CC80-453A-9EF1-C08EAE31A25A}" srcId="{8606EFB2-E96A-4C9C-B6A7-5A66B9EB0C89}" destId="{78D3B89B-E7E6-4C83-8A3A-FF4A73E6D044}" srcOrd="3" destOrd="0" parTransId="{AF6E15EA-6161-4C98-9FE3-E8835118C001}" sibTransId="{C47F9CFC-0233-4EFA-BF0E-D038220F99FD}"/>
    <dgm:cxn modelId="{5415C5ED-7F05-43C3-90B2-D45478EE3E53}" srcId="{8606EFB2-E96A-4C9C-B6A7-5A66B9EB0C89}" destId="{77A5A76B-335A-405C-BB84-970066B5EAFC}" srcOrd="9" destOrd="0" parTransId="{CBDF79C0-74C8-44F0-97D4-7659AA275DB0}" sibTransId="{21B9F069-500F-4688-8A42-CB109B812DEE}"/>
    <dgm:cxn modelId="{71FC00EF-D1FE-4605-92B2-F61B44EFCBE9}" type="presOf" srcId="{BC6E4FF3-3278-46DF-9007-D38C2628C722}" destId="{7D08691A-023C-45C6-8B28-EDE699114313}" srcOrd="0" destOrd="19" presId="urn:microsoft.com/office/officeart/2016/7/layout/RepeatingBendingProcessNew"/>
    <dgm:cxn modelId="{FCF58EF1-2E21-49C6-B6CF-47E9ADF82B41}" srcId="{C0491737-ABDA-40B5-B447-74D1F488B69B}" destId="{F0A41FC8-DAEC-4F9F-A48B-36CDA4196235}" srcOrd="0" destOrd="0" parTransId="{819592AC-BBFF-44C8-931E-8773F1182F62}" sibTransId="{80E16048-598D-49B5-BD67-F48A5A084FBB}"/>
    <dgm:cxn modelId="{AE0D39F2-B353-43EC-BFFF-BB66491615E2}" srcId="{8606EFB2-E96A-4C9C-B6A7-5A66B9EB0C89}" destId="{1D91A1D1-D5DA-43FF-B18C-0F708A52A4B5}" srcOrd="0" destOrd="0" parTransId="{E06AEAAE-3844-48CB-9659-8602466A7BB9}" sibTransId="{DED7F3A7-FF4E-4CF0-9EB2-674F407176CC}"/>
    <dgm:cxn modelId="{D387AE51-AC0C-43D5-9744-E6C910F51152}" type="presParOf" srcId="{7EADEBE9-A526-4A92-878B-89BA22B7ACEC}" destId="{7D08691A-023C-45C6-8B28-EDE699114313}" srcOrd="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8691A-023C-45C6-8B28-EDE699114313}">
      <dsp:nvSpPr>
        <dsp:cNvPr id="0" name=""/>
        <dsp:cNvSpPr/>
      </dsp:nvSpPr>
      <dsp:spPr>
        <a:xfrm>
          <a:off x="7042" y="29455"/>
          <a:ext cx="9398618" cy="6884024"/>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6679" tIns="447875" rIns="426679" bIns="447875" numCol="1" spcCol="1270" anchor="t" anchorCtr="0">
          <a:noAutofit/>
        </a:bodyPr>
        <a:lstStyle/>
        <a:p>
          <a:pPr marL="0" lvl="0" indent="0" algn="l" defTabSz="1244600">
            <a:lnSpc>
              <a:spcPct val="90000"/>
            </a:lnSpc>
            <a:spcBef>
              <a:spcPct val="0"/>
            </a:spcBef>
            <a:spcAft>
              <a:spcPct val="35000"/>
            </a:spcAft>
            <a:buNone/>
          </a:pPr>
          <a:r>
            <a:rPr lang="en-GB" sz="1800" b="1" kern="1200" dirty="0">
              <a:solidFill>
                <a:srgbClr val="0544A4"/>
              </a:solidFill>
              <a:latin typeface="Arial Black" panose="020B0A04020102020204" pitchFamily="34" charset="0"/>
              <a:cs typeface="Arial" panose="020B0604020202020204" pitchFamily="34" charset="0"/>
            </a:rPr>
            <a:t>ARU - </a:t>
          </a:r>
          <a:r>
            <a:rPr lang="en-US" sz="1800" b="1" kern="1200" dirty="0">
              <a:solidFill>
                <a:srgbClr val="0544A4"/>
              </a:solidFill>
              <a:latin typeface="Arial Black" panose="020B0A04020102020204" pitchFamily="34" charset="0"/>
              <a:cs typeface="Arial" panose="020B0604020202020204" pitchFamily="34" charset="0"/>
            </a:rPr>
            <a:t>Streamlining End-to-End Apprenticeship Management</a:t>
          </a:r>
          <a:endParaRPr lang="en-GB" sz="1800" b="1" kern="1200" dirty="0">
            <a:solidFill>
              <a:srgbClr val="0544A4"/>
            </a:solidFill>
            <a:latin typeface="Arial Black" panose="020B0A04020102020204" pitchFamily="34" charset="0"/>
            <a:cs typeface="Arial" panose="020B0604020202020204" pitchFamily="34" charset="0"/>
          </a:endParaRPr>
        </a:p>
        <a:p>
          <a:pPr marL="0" lvl="0" indent="0" algn="l" defTabSz="1244600">
            <a:lnSpc>
              <a:spcPct val="90000"/>
            </a:lnSpc>
            <a:spcBef>
              <a:spcPct val="0"/>
            </a:spcBef>
            <a:spcAft>
              <a:spcPct val="35000"/>
            </a:spcAft>
            <a:buNone/>
          </a:pPr>
          <a:r>
            <a:rPr lang="en-US" sz="1200" b="1" kern="1200" dirty="0">
              <a:solidFill>
                <a:srgbClr val="0544A4"/>
              </a:solidFill>
              <a:latin typeface="Arial Black" panose="020B0A04020102020204" pitchFamily="34" charset="0"/>
              <a:ea typeface="+mn-ea"/>
              <a:cs typeface="Arial" panose="020B0604020202020204" pitchFamily="34" charset="0"/>
            </a:rPr>
            <a:t>Consultancy Support required:</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University seeking to procure end-to-end apprenticeship management system to streamline processes and provide a platform to underpin forecast growth in provision and improve the employer and learner experience.</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Provide oversight of systems and process review work to inform approach to procurement and decision making, accelerate the process and ensure university procures a system with an implementation plan aligned to need.</a:t>
          </a:r>
        </a:p>
        <a:p>
          <a:pPr marL="7938" lvl="1" indent="-7938" algn="l" defTabSz="577850">
            <a:lnSpc>
              <a:spcPct val="100000"/>
            </a:lnSpc>
            <a:spcBef>
              <a:spcPct val="0"/>
            </a:spcBef>
            <a:spcAft>
              <a:spcPct val="15000"/>
            </a:spcAft>
            <a:buFont typeface="+mj-lt"/>
            <a:buNone/>
          </a:pPr>
          <a:endParaRPr lang="en-US" sz="1000" b="1" kern="1200" dirty="0">
            <a:solidFill>
              <a:prstClr val="white"/>
            </a:solidFill>
            <a:latin typeface="Arial" panose="020B0604020202020204" pitchFamily="34" charset="0"/>
            <a:ea typeface="+mn-ea"/>
            <a:cs typeface="Arial" panose="020B0604020202020204" pitchFamily="34" charset="0"/>
          </a:endParaRPr>
        </a:p>
        <a:p>
          <a:pPr marL="0" lvl="0" indent="-7938" algn="l" defTabSz="1244600">
            <a:lnSpc>
              <a:spcPct val="90000"/>
            </a:lnSpc>
            <a:spcBef>
              <a:spcPct val="0"/>
            </a:spcBef>
            <a:spcAft>
              <a:spcPct val="35000"/>
            </a:spcAft>
            <a:buFont typeface="+mj-lt"/>
            <a:buNone/>
          </a:pPr>
          <a:r>
            <a:rPr lang="en-US" sz="1200" b="1" kern="1200" dirty="0">
              <a:solidFill>
                <a:srgbClr val="0544A4"/>
              </a:solidFill>
              <a:latin typeface="Arial Black" panose="020B0A04020102020204" pitchFamily="34" charset="0"/>
              <a:ea typeface="+mn-ea"/>
              <a:cs typeface="Arial" panose="020B0604020202020204" pitchFamily="34" charset="0"/>
            </a:rPr>
            <a:t>PS EdTech Associate Delivery Team of Subject Matter Expert practitioners: </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Advancement Group apprenticeship operational delivery and management &amp; AMS system implementation SME.</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Ofsted inspector / DQB EQA auditor / curriculum delivery quality lead.</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Service design based HE professional services process review and re-modelling expert.</a:t>
          </a:r>
        </a:p>
        <a:p>
          <a:pPr marL="7938" lvl="1" indent="-7938" algn="l" defTabSz="577850">
            <a:lnSpc>
              <a:spcPct val="100000"/>
            </a:lnSpc>
            <a:spcBef>
              <a:spcPct val="0"/>
            </a:spcBef>
            <a:spcAft>
              <a:spcPct val="15000"/>
            </a:spcAft>
            <a:buFont typeface="Wingdings" panose="05000000000000000000" pitchFamily="2" charset="2"/>
            <a:buNone/>
          </a:pPr>
          <a:endParaRPr lang="en-US" sz="1000" b="1" kern="1200" dirty="0">
            <a:solidFill>
              <a:prstClr val="white"/>
            </a:solidFill>
            <a:latin typeface="Arial" panose="020B0604020202020204" pitchFamily="34" charset="0"/>
            <a:ea typeface="+mn-ea"/>
            <a:cs typeface="Arial" panose="020B0604020202020204" pitchFamily="34" charset="0"/>
          </a:endParaRPr>
        </a:p>
        <a:p>
          <a:pPr marL="0" lvl="0" indent="-7938" algn="l" defTabSz="1244600">
            <a:lnSpc>
              <a:spcPct val="90000"/>
            </a:lnSpc>
            <a:spcBef>
              <a:spcPct val="0"/>
            </a:spcBef>
            <a:spcAft>
              <a:spcPct val="35000"/>
            </a:spcAft>
            <a:buFont typeface="+mj-lt"/>
            <a:buNone/>
          </a:pPr>
          <a:r>
            <a:rPr lang="en-US" sz="1200" b="1" kern="1200" dirty="0">
              <a:solidFill>
                <a:srgbClr val="0544A4"/>
              </a:solidFill>
              <a:latin typeface="Arial Black" panose="020B0A04020102020204" pitchFamily="34" charset="0"/>
              <a:ea typeface="+mn-ea"/>
              <a:cs typeface="Arial" panose="020B0604020202020204" pitchFamily="34" charset="0"/>
            </a:rPr>
            <a:t>1.  Initial End-to-End Apprenticeship Management strategy &amp; operating model review:</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Discovery and service design-based stakeholder co-creation workshop to streamline apprenticeship operating model looking through the lens of the learner to align stakeholders, support growth plans &amp; student success.</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Stakeholder and learner workshop to co-create learner journey mapping to define target TO BE operating model.</a:t>
          </a:r>
          <a:endParaRPr lang="en-GB" sz="1200" b="0" kern="1200" dirty="0">
            <a:solidFill>
              <a:schemeClr val="tx1"/>
            </a:solidFill>
            <a:latin typeface="Arial" panose="020B0604020202020204" pitchFamily="34" charset="0"/>
            <a:ea typeface="+mn-ea"/>
            <a:cs typeface="Arial" panose="020B0604020202020204" pitchFamily="34" charset="0"/>
          </a:endParaRP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Use target TO BE operating model to derive contextualised user requirements, onboarding and roll out plan to underpin procurement of an end-to-end Apprenticeship Management System.</a:t>
          </a:r>
          <a:endParaRPr lang="en-GB" sz="1200" b="0" kern="1200" dirty="0">
            <a:solidFill>
              <a:schemeClr val="tx1"/>
            </a:solidFill>
            <a:latin typeface="Arial" panose="020B0604020202020204" pitchFamily="34" charset="0"/>
            <a:ea typeface="+mn-ea"/>
            <a:cs typeface="Arial" panose="020B0604020202020204" pitchFamily="34" charset="0"/>
          </a:endParaRPr>
        </a:p>
        <a:p>
          <a:pPr marL="357188" lvl="1" indent="-185738" algn="l" defTabSz="577850">
            <a:lnSpc>
              <a:spcPct val="100000"/>
            </a:lnSpc>
            <a:spcBef>
              <a:spcPct val="0"/>
            </a:spcBef>
            <a:spcAft>
              <a:spcPct val="15000"/>
            </a:spcAft>
            <a:buFont typeface="Wingdings" panose="05000000000000000000" pitchFamily="2" charset="2"/>
            <a:buChar char="§"/>
          </a:pPr>
          <a:endParaRPr lang="en-GB" sz="1000" b="0" kern="1200" dirty="0">
            <a:solidFill>
              <a:prstClr val="white"/>
            </a:solidFill>
            <a:latin typeface="Arial" panose="020B0604020202020204" pitchFamily="34" charset="0"/>
            <a:ea typeface="+mn-ea"/>
            <a:cs typeface="Arial" panose="020B0604020202020204" pitchFamily="34" charset="0"/>
          </a:endParaRPr>
        </a:p>
        <a:p>
          <a:pPr marL="0" lvl="0" indent="-7938" algn="l" defTabSz="1244600">
            <a:lnSpc>
              <a:spcPct val="90000"/>
            </a:lnSpc>
            <a:spcBef>
              <a:spcPct val="0"/>
            </a:spcBef>
            <a:spcAft>
              <a:spcPct val="35000"/>
            </a:spcAft>
            <a:buFont typeface="+mj-lt"/>
            <a:buNone/>
          </a:pPr>
          <a:r>
            <a:rPr lang="en-US" sz="1200" b="1" kern="1200" dirty="0">
              <a:solidFill>
                <a:srgbClr val="0544A4"/>
              </a:solidFill>
              <a:latin typeface="Arial Black" panose="020B0A04020102020204" pitchFamily="34" charset="0"/>
              <a:ea typeface="+mn-ea"/>
              <a:cs typeface="Arial" panose="020B0604020202020204" pitchFamily="34" charset="0"/>
            </a:rPr>
            <a:t>2.  Apprenticeship Management System procurement support:</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Detailed evaluation and comparative scoring of pre-qualification questionnaire.</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Creation of detailed role-based user and non-functional requirements specification, university specific implementation and roll-out timeline aligned to apprentice programme timelines, including detailed pre-contract evaluation phase.</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SME supported evaluation of system, advice on wider business / operational needs and third-party system integrations.</a:t>
          </a:r>
        </a:p>
        <a:p>
          <a:pPr marL="357188" lvl="1" indent="-185738" algn="l" defTabSz="577850">
            <a:lnSpc>
              <a:spcPct val="100000"/>
            </a:lnSpc>
            <a:spcBef>
              <a:spcPct val="0"/>
            </a:spcBef>
            <a:spcAft>
              <a:spcPct val="15000"/>
            </a:spcAft>
            <a:buClr>
              <a:srgbClr val="0544A4"/>
            </a:buClr>
            <a:buFont typeface="Wingdings" panose="05000000000000000000" pitchFamily="2" charset="2"/>
            <a:buChar char="§"/>
          </a:pPr>
          <a:r>
            <a:rPr lang="en-US" sz="1200" b="0" kern="1200" dirty="0">
              <a:solidFill>
                <a:schemeClr val="tx1"/>
              </a:solidFill>
              <a:latin typeface="Arial" panose="020B0604020202020204" pitchFamily="34" charset="0"/>
              <a:ea typeface="+mn-ea"/>
              <a:cs typeface="Arial" panose="020B0604020202020204" pitchFamily="34" charset="0"/>
            </a:rPr>
            <a:t>Support in negotiating robust commercial agreement to secure best value lifetime cost of ownership.</a:t>
          </a:r>
          <a:br>
            <a:rPr lang="en-US" sz="1200" b="0" kern="1200" dirty="0">
              <a:solidFill>
                <a:schemeClr val="tx1"/>
              </a:solidFill>
              <a:latin typeface="Arial" panose="020B0604020202020204" pitchFamily="34" charset="0"/>
              <a:ea typeface="+mn-ea"/>
              <a:cs typeface="Arial" panose="020B0604020202020204" pitchFamily="34" charset="0"/>
            </a:rPr>
          </a:br>
          <a:endParaRPr lang="en-US" sz="1200" b="0" kern="1200" dirty="0">
            <a:solidFill>
              <a:schemeClr val="tx1"/>
            </a:solidFill>
            <a:latin typeface="Arial" panose="020B0604020202020204" pitchFamily="34" charset="0"/>
            <a:ea typeface="+mn-ea"/>
            <a:cs typeface="Arial" panose="020B0604020202020204" pitchFamily="34" charset="0"/>
          </a:endParaRPr>
        </a:p>
        <a:p>
          <a:pPr marL="171450" lvl="1" indent="0" algn="l" defTabSz="755650">
            <a:lnSpc>
              <a:spcPct val="100000"/>
            </a:lnSpc>
            <a:spcBef>
              <a:spcPct val="0"/>
            </a:spcBef>
            <a:spcAft>
              <a:spcPct val="15000"/>
            </a:spcAft>
            <a:buFont typeface="Wingdings" panose="05000000000000000000" pitchFamily="2" charset="2"/>
            <a:buNone/>
          </a:pPr>
          <a:endParaRPr lang="en-GB" sz="1600" i="1" kern="1200" dirty="0">
            <a:latin typeface="Arial" panose="020B0604020202020204" pitchFamily="34" charset="0"/>
            <a:cs typeface="Arial" panose="020B0604020202020204" pitchFamily="34" charset="0"/>
          </a:endParaRPr>
        </a:p>
        <a:p>
          <a:pPr marL="171450" lvl="1" indent="0" algn="l" defTabSz="755650">
            <a:lnSpc>
              <a:spcPct val="100000"/>
            </a:lnSpc>
            <a:spcBef>
              <a:spcPct val="0"/>
            </a:spcBef>
            <a:spcAft>
              <a:spcPct val="15000"/>
            </a:spcAft>
            <a:buFont typeface="Wingdings" panose="05000000000000000000" pitchFamily="2" charset="2"/>
            <a:buNone/>
          </a:pPr>
          <a:endParaRPr lang="en-GB" sz="1600" kern="1200" dirty="0">
            <a:latin typeface="Arial" panose="020B0604020202020204" pitchFamily="34" charset="0"/>
            <a:cs typeface="Arial" panose="020B0604020202020204" pitchFamily="34" charset="0"/>
          </a:endParaRPr>
        </a:p>
      </dsp:txBody>
      <dsp:txXfrm>
        <a:off x="7042" y="29455"/>
        <a:ext cx="9398618" cy="6884024"/>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B86714-D56A-4880-A3C1-434C56D99B0D}"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835EBD-727B-4FCD-85CC-A6754B9CCB73}" type="slidenum">
              <a:rPr lang="en-GB" smtClean="0"/>
              <a:t>‹#›</a:t>
            </a:fld>
            <a:endParaRPr lang="en-GB"/>
          </a:p>
        </p:txBody>
      </p:sp>
    </p:spTree>
    <p:extLst>
      <p:ext uri="{BB962C8B-B14F-4D97-AF65-F5344CB8AC3E}">
        <p14:creationId xmlns:p14="http://schemas.microsoft.com/office/powerpoint/2010/main" val="1946233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4C4F7BC-297A-40A5-A827-8F3081ACD73B}" type="slidenum">
              <a:rPr lang="en-GB" smtClean="0"/>
              <a:t>1</a:t>
            </a:fld>
            <a:endParaRPr lang="en-GB"/>
          </a:p>
        </p:txBody>
      </p:sp>
    </p:spTree>
    <p:extLst>
      <p:ext uri="{BB962C8B-B14F-4D97-AF65-F5344CB8AC3E}">
        <p14:creationId xmlns:p14="http://schemas.microsoft.com/office/powerpoint/2010/main" val="3726071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7052B-4159-8683-6AB8-51D2876495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42DCDEC-1ED6-ABEF-3230-D325AD9CC6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0941BFD-8FE4-A921-6FC4-DF9322B9C6E2}"/>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5" name="Footer Placeholder 4">
            <a:extLst>
              <a:ext uri="{FF2B5EF4-FFF2-40B4-BE49-F238E27FC236}">
                <a16:creationId xmlns:a16="http://schemas.microsoft.com/office/drawing/2014/main" id="{2800AAC0-C87E-0348-39AB-1FE8E2CD11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DC2338-2126-B44A-D3AD-6F2D04548C41}"/>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194029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58D1A-A101-01BC-1CF7-31A8EFA408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EC31DF-BB92-E2AD-8789-DB45429710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F58198-BAA6-DE7C-E89F-05CCF2839DD7}"/>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5" name="Footer Placeholder 4">
            <a:extLst>
              <a:ext uri="{FF2B5EF4-FFF2-40B4-BE49-F238E27FC236}">
                <a16:creationId xmlns:a16="http://schemas.microsoft.com/office/drawing/2014/main" id="{676F7F90-03D8-0558-07CC-28A447D7E0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C17928-0956-3DE1-78F4-3A61AAA5FEEE}"/>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3248366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D9CFDB-C892-AB7F-2CBB-B85A124C36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B89E0B0-EC3E-103D-9CA8-F43A87570A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FA848-3AB5-2EC8-95B2-AE1C114A1025}"/>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5" name="Footer Placeholder 4">
            <a:extLst>
              <a:ext uri="{FF2B5EF4-FFF2-40B4-BE49-F238E27FC236}">
                <a16:creationId xmlns:a16="http://schemas.microsoft.com/office/drawing/2014/main" id="{02484B02-9B74-6B38-3F59-ACD6812FF3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D2EC4A-BB12-0D4F-D5EF-B0947C063CA7}"/>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1766439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B3A84-1749-0B91-2605-15B173AFF1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B1A90C-33E6-3175-F7E2-BF2A3D51F6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1EE6E6-28DC-A4DF-7014-120F9945FF9E}"/>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5" name="Footer Placeholder 4">
            <a:extLst>
              <a:ext uri="{FF2B5EF4-FFF2-40B4-BE49-F238E27FC236}">
                <a16:creationId xmlns:a16="http://schemas.microsoft.com/office/drawing/2014/main" id="{9EA2CAA6-FAD7-686F-BF34-BDBDCEF86D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B5E601-7523-6EAC-6C9C-F48B927BBC48}"/>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1388323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C9DE4-B8EC-20AE-C08D-7C998615FA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038B93D-4E64-7008-4342-D2EE6E7869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A2CDB9-509F-1C28-42C5-D8485442A60E}"/>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5" name="Footer Placeholder 4">
            <a:extLst>
              <a:ext uri="{FF2B5EF4-FFF2-40B4-BE49-F238E27FC236}">
                <a16:creationId xmlns:a16="http://schemas.microsoft.com/office/drawing/2014/main" id="{9C6D88A6-7EB3-E4E3-EADC-C726FE0E2A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821646-AFF5-51DA-C5D0-C78F9A663856}"/>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2819654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53E-00A0-A1EB-7837-A04208026C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25CB5F9-4B0B-EF23-7C3B-87D04FA832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CD4EAF-910F-40FF-D28D-8BED302983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BA554D7-2852-8D1D-D772-12F0DB8C8DA6}"/>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6" name="Footer Placeholder 5">
            <a:extLst>
              <a:ext uri="{FF2B5EF4-FFF2-40B4-BE49-F238E27FC236}">
                <a16:creationId xmlns:a16="http://schemas.microsoft.com/office/drawing/2014/main" id="{C95D7CB9-DD69-ADDB-72C8-84DF0D96F9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4AE78B-7184-BA78-8F5D-9A51CC4E212D}"/>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344059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221D1-4B25-89CD-4D06-772FA2A291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B97762F-069E-8878-5890-12087EB108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EBE24F-6DFE-2722-3D62-2BEF33739E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4DAFE5A-091D-26C6-DF30-E6C617782F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CDB926-C45D-2DCA-3898-D651B4DBD0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72B1705-7EC7-E1DC-CFDA-F976ABB90216}"/>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8" name="Footer Placeholder 7">
            <a:extLst>
              <a:ext uri="{FF2B5EF4-FFF2-40B4-BE49-F238E27FC236}">
                <a16:creationId xmlns:a16="http://schemas.microsoft.com/office/drawing/2014/main" id="{A791B4F9-2B6A-3D4F-8287-553897E244A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7FA1C60-178A-25A7-F3B4-9E2E32CCE218}"/>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206515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C920C-1FDD-2B53-3D6F-9E04DA29309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3DCC2DB-C772-32F2-9D6F-945BCEC986B4}"/>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4" name="Footer Placeholder 3">
            <a:extLst>
              <a:ext uri="{FF2B5EF4-FFF2-40B4-BE49-F238E27FC236}">
                <a16:creationId xmlns:a16="http://schemas.microsoft.com/office/drawing/2014/main" id="{9442F2B9-448F-5BC0-1F5D-179E45BD65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77171F-F3D6-1DBD-A55D-0871714E0A98}"/>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1905187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07C554-0AC8-E7EB-C895-9635BA745C86}"/>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3" name="Footer Placeholder 2">
            <a:extLst>
              <a:ext uri="{FF2B5EF4-FFF2-40B4-BE49-F238E27FC236}">
                <a16:creationId xmlns:a16="http://schemas.microsoft.com/office/drawing/2014/main" id="{524A0062-5EF6-71E5-B236-8E4C791673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BE182A9-3798-3538-BA9F-D2D3C9AC2DDE}"/>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3153796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0A626-ED1A-A828-6D68-1C8311A60A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288330E-4904-D273-E521-0B5D355F1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92C4FE-A603-B070-C6BA-619E2E65B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EE23B2-1A7D-FB29-E711-43E4164E2787}"/>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6" name="Footer Placeholder 5">
            <a:extLst>
              <a:ext uri="{FF2B5EF4-FFF2-40B4-BE49-F238E27FC236}">
                <a16:creationId xmlns:a16="http://schemas.microsoft.com/office/drawing/2014/main" id="{7A54727C-0577-915A-D9B7-8DA2172416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0DBE22-BEC9-9E97-FA3D-7FDFD16BD6B6}"/>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1781015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B1A5F-0254-43E1-1F75-4B0EE4EFF1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F1FD52-77E3-7435-8055-35B2A7600A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EC98203-978A-DD36-7BA6-8341D1BEB2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D98EC1-DB4D-E990-2009-10472E84DE5F}"/>
              </a:ext>
            </a:extLst>
          </p:cNvPr>
          <p:cNvSpPr>
            <a:spLocks noGrp="1"/>
          </p:cNvSpPr>
          <p:nvPr>
            <p:ph type="dt" sz="half" idx="10"/>
          </p:nvPr>
        </p:nvSpPr>
        <p:spPr/>
        <p:txBody>
          <a:bodyPr/>
          <a:lstStyle/>
          <a:p>
            <a:fld id="{14DFF6E6-CA3C-4060-ABE9-9A2E8DD16BD8}" type="datetimeFigureOut">
              <a:rPr lang="en-GB" smtClean="0"/>
              <a:t>17/11/2023</a:t>
            </a:fld>
            <a:endParaRPr lang="en-GB"/>
          </a:p>
        </p:txBody>
      </p:sp>
      <p:sp>
        <p:nvSpPr>
          <p:cNvPr id="6" name="Footer Placeholder 5">
            <a:extLst>
              <a:ext uri="{FF2B5EF4-FFF2-40B4-BE49-F238E27FC236}">
                <a16:creationId xmlns:a16="http://schemas.microsoft.com/office/drawing/2014/main" id="{8CE37AAA-9D10-47BD-C7AC-CFB6001A8F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38AA5A-C348-EAF0-3E33-B795474FB014}"/>
              </a:ext>
            </a:extLst>
          </p:cNvPr>
          <p:cNvSpPr>
            <a:spLocks noGrp="1"/>
          </p:cNvSpPr>
          <p:nvPr>
            <p:ph type="sldNum" sz="quarter" idx="12"/>
          </p:nvPr>
        </p:nvSpPr>
        <p:spPr/>
        <p:txBody>
          <a:bodyPr/>
          <a:lstStyle/>
          <a:p>
            <a:fld id="{B07F816E-2814-4F77-A388-8B30DF4F7865}" type="slidenum">
              <a:rPr lang="en-GB" smtClean="0"/>
              <a:t>‹#›</a:t>
            </a:fld>
            <a:endParaRPr lang="en-GB"/>
          </a:p>
        </p:txBody>
      </p:sp>
    </p:spTree>
    <p:extLst>
      <p:ext uri="{BB962C8B-B14F-4D97-AF65-F5344CB8AC3E}">
        <p14:creationId xmlns:p14="http://schemas.microsoft.com/office/powerpoint/2010/main" val="66028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0EE91E-D86E-CBFC-8C6B-D8118B15C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9C32FC-D8D4-6BA8-F754-32F5A5D426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A022D9-56E8-D3B3-A3AD-45FB3B5951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FF6E6-CA3C-4060-ABE9-9A2E8DD16BD8}" type="datetimeFigureOut">
              <a:rPr lang="en-GB" smtClean="0"/>
              <a:t>17/11/2023</a:t>
            </a:fld>
            <a:endParaRPr lang="en-GB"/>
          </a:p>
        </p:txBody>
      </p:sp>
      <p:sp>
        <p:nvSpPr>
          <p:cNvPr id="5" name="Footer Placeholder 4">
            <a:extLst>
              <a:ext uri="{FF2B5EF4-FFF2-40B4-BE49-F238E27FC236}">
                <a16:creationId xmlns:a16="http://schemas.microsoft.com/office/drawing/2014/main" id="{FB27297E-8662-818B-D9ED-D3DFA5B5BF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CE27B76-E1D5-D6A9-9AB9-929F8B4C4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7F816E-2814-4F77-A388-8B30DF4F7865}" type="slidenum">
              <a:rPr lang="en-GB" smtClean="0"/>
              <a:t>‹#›</a:t>
            </a:fld>
            <a:endParaRPr lang="en-GB"/>
          </a:p>
        </p:txBody>
      </p:sp>
    </p:spTree>
    <p:extLst>
      <p:ext uri="{BB962C8B-B14F-4D97-AF65-F5344CB8AC3E}">
        <p14:creationId xmlns:p14="http://schemas.microsoft.com/office/powerpoint/2010/main" val="3286569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1F7AE2B-32DA-49ED-A3A7-781F3935532A}"/>
              </a:ext>
            </a:extLst>
          </p:cNvPr>
          <p:cNvSpPr/>
          <p:nvPr/>
        </p:nvSpPr>
        <p:spPr>
          <a:xfrm>
            <a:off x="-9548" y="0"/>
            <a:ext cx="2827606" cy="6858000"/>
          </a:xfrm>
          <a:prstGeom prst="rect">
            <a:avLst/>
          </a:prstGeom>
          <a:solidFill>
            <a:srgbClr val="0544A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latin typeface="Calibri Light" panose="020F0302020204030204"/>
            </a:endParaRPr>
          </a:p>
        </p:txBody>
      </p:sp>
      <p:sp>
        <p:nvSpPr>
          <p:cNvPr id="11" name="Rectangle 10">
            <a:extLst>
              <a:ext uri="{FF2B5EF4-FFF2-40B4-BE49-F238E27FC236}">
                <a16:creationId xmlns:a16="http://schemas.microsoft.com/office/drawing/2014/main" id="{EE6A59D4-B8CB-40D4-8921-C9932E9DD1E3}"/>
              </a:ext>
            </a:extLst>
          </p:cNvPr>
          <p:cNvSpPr/>
          <p:nvPr/>
        </p:nvSpPr>
        <p:spPr>
          <a:xfrm>
            <a:off x="-34317" y="253693"/>
            <a:ext cx="2856216" cy="893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prstClr val="white"/>
                </a:solidFill>
                <a:latin typeface="Aharoni" panose="02010803020104030203" pitchFamily="2" charset="-79"/>
                <a:cs typeface="Aharoni" panose="02010803020104030203" pitchFamily="2" charset="-79"/>
              </a:rPr>
              <a:t>PS EdTech</a:t>
            </a:r>
            <a:endParaRPr lang="en-GB" sz="3200" b="1" dirty="0">
              <a:solidFill>
                <a:prstClr val="white"/>
              </a:solidFill>
              <a:latin typeface="Aharoni" panose="02010803020104030203" pitchFamily="2" charset="-79"/>
              <a:cs typeface="Aharoni" panose="02010803020104030203" pitchFamily="2" charset="-79"/>
            </a:endParaRPr>
          </a:p>
        </p:txBody>
      </p:sp>
      <p:sp>
        <p:nvSpPr>
          <p:cNvPr id="8" name="TextBox 7">
            <a:extLst>
              <a:ext uri="{FF2B5EF4-FFF2-40B4-BE49-F238E27FC236}">
                <a16:creationId xmlns:a16="http://schemas.microsoft.com/office/drawing/2014/main" id="{8635E51A-6FFB-4400-8891-CC0BEFF74A73}"/>
              </a:ext>
            </a:extLst>
          </p:cNvPr>
          <p:cNvSpPr txBox="1"/>
          <p:nvPr/>
        </p:nvSpPr>
        <p:spPr>
          <a:xfrm>
            <a:off x="105471" y="1147367"/>
            <a:ext cx="2610035" cy="3139321"/>
          </a:xfrm>
          <a:prstGeom prst="rect">
            <a:avLst/>
          </a:prstGeom>
          <a:noFill/>
        </p:spPr>
        <p:txBody>
          <a:bodyPr wrap="square" rtlCol="0">
            <a:spAutoFit/>
          </a:bodyPr>
          <a:lstStyle/>
          <a:p>
            <a:pPr algn="ctr"/>
            <a:r>
              <a:rPr lang="en-GB" sz="2200" b="1" dirty="0">
                <a:solidFill>
                  <a:prstClr val="white"/>
                </a:solidFill>
                <a:latin typeface="Aharoni" panose="02010803020104030203" pitchFamily="2" charset="-79"/>
                <a:cs typeface="Aharoni" panose="02010803020104030203" pitchFamily="2" charset="-79"/>
              </a:rPr>
              <a:t>Case Study: </a:t>
            </a:r>
          </a:p>
          <a:p>
            <a:pPr algn="ctr"/>
            <a:endParaRPr lang="en-GB" sz="2200" b="1" dirty="0">
              <a:solidFill>
                <a:prstClr val="white"/>
              </a:solidFill>
              <a:latin typeface="Aharoni" panose="02010803020104030203" pitchFamily="2" charset="-79"/>
              <a:cs typeface="Aharoni" panose="02010803020104030203" pitchFamily="2" charset="-79"/>
            </a:endParaRPr>
          </a:p>
          <a:p>
            <a:pPr algn="ctr"/>
            <a:r>
              <a:rPr lang="en-US" sz="2200" b="1" dirty="0">
                <a:solidFill>
                  <a:prstClr val="white"/>
                </a:solidFill>
                <a:latin typeface="Aharoni" panose="02010803020104030203" pitchFamily="2" charset="-79"/>
                <a:cs typeface="Aharoni" panose="02010803020104030203" pitchFamily="2" charset="-79"/>
              </a:rPr>
              <a:t>University </a:t>
            </a:r>
          </a:p>
          <a:p>
            <a:pPr algn="ctr"/>
            <a:r>
              <a:rPr lang="en-US" sz="2200" b="1" dirty="0">
                <a:solidFill>
                  <a:prstClr val="white"/>
                </a:solidFill>
                <a:latin typeface="Aharoni" panose="02010803020104030203" pitchFamily="2" charset="-79"/>
                <a:cs typeface="Aharoni" panose="02010803020104030203" pitchFamily="2" charset="-79"/>
              </a:rPr>
              <a:t>End-to-End Apprenticeship Management Strategy &amp; Procurement Support</a:t>
            </a:r>
          </a:p>
        </p:txBody>
      </p:sp>
      <p:graphicFrame>
        <p:nvGraphicFramePr>
          <p:cNvPr id="20" name="TextBox 9">
            <a:extLst>
              <a:ext uri="{FF2B5EF4-FFF2-40B4-BE49-F238E27FC236}">
                <a16:creationId xmlns:a16="http://schemas.microsoft.com/office/drawing/2014/main" id="{E53152AF-05DE-4044-85CC-FF9955A2DD5E}"/>
              </a:ext>
            </a:extLst>
          </p:cNvPr>
          <p:cNvGraphicFramePr/>
          <p:nvPr>
            <p:extLst>
              <p:ext uri="{D42A27DB-BD31-4B8C-83A1-F6EECF244321}">
                <p14:modId xmlns:p14="http://schemas.microsoft.com/office/powerpoint/2010/main" val="1513412205"/>
              </p:ext>
            </p:extLst>
          </p:nvPr>
        </p:nvGraphicFramePr>
        <p:xfrm>
          <a:off x="2804646" y="-40318"/>
          <a:ext cx="9405661" cy="69215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A picture containing black, darkness&#10;&#10;Description automatically generated">
            <a:extLst>
              <a:ext uri="{FF2B5EF4-FFF2-40B4-BE49-F238E27FC236}">
                <a16:creationId xmlns:a16="http://schemas.microsoft.com/office/drawing/2014/main" id="{34BBA9C1-8B6F-226B-09D5-D70692A77911}"/>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4669" y="4388448"/>
            <a:ext cx="1691640" cy="1076325"/>
          </a:xfrm>
          <a:prstGeom prst="rect">
            <a:avLst/>
          </a:prstGeom>
          <a:solidFill>
            <a:schemeClr val="bg1"/>
          </a:solidFill>
          <a:ln>
            <a:noFill/>
          </a:ln>
        </p:spPr>
      </p:pic>
      <p:pic>
        <p:nvPicPr>
          <p:cNvPr id="5" name="Picture 2" descr="A black background with white text&#10;&#10;Description automatically generated">
            <a:extLst>
              <a:ext uri="{FF2B5EF4-FFF2-40B4-BE49-F238E27FC236}">
                <a16:creationId xmlns:a16="http://schemas.microsoft.com/office/drawing/2014/main" id="{6DAD2194-1DF5-AAC7-02BD-ED846685C70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156" y="5755720"/>
            <a:ext cx="2825984" cy="1123300"/>
          </a:xfrm>
          <a:prstGeom prst="rect">
            <a:avLst/>
          </a:prstGeom>
          <a:solidFill>
            <a:schemeClr val="tx1"/>
          </a:solidFill>
        </p:spPr>
      </p:pic>
      <p:sp>
        <p:nvSpPr>
          <p:cNvPr id="6" name="TextBox 5">
            <a:extLst>
              <a:ext uri="{FF2B5EF4-FFF2-40B4-BE49-F238E27FC236}">
                <a16:creationId xmlns:a16="http://schemas.microsoft.com/office/drawing/2014/main" id="{969AD5E9-6833-5EE7-ED68-77D97C675165}"/>
              </a:ext>
            </a:extLst>
          </p:cNvPr>
          <p:cNvSpPr txBox="1"/>
          <p:nvPr/>
        </p:nvSpPr>
        <p:spPr>
          <a:xfrm>
            <a:off x="3420545" y="5829585"/>
            <a:ext cx="8259627" cy="938719"/>
          </a:xfrm>
          <a:prstGeom prst="rect">
            <a:avLst/>
          </a:prstGeom>
          <a:solidFill>
            <a:schemeClr val="bg1"/>
          </a:solidFill>
          <a:ln w="31750">
            <a:solidFill>
              <a:srgbClr val="00ACD5"/>
            </a:solidFill>
          </a:ln>
        </p:spPr>
        <p:txBody>
          <a:bodyPr wrap="square" rtlCol="0">
            <a:spAutoFit/>
          </a:bodyPr>
          <a:lstStyle/>
          <a:p>
            <a:r>
              <a:rPr lang="en-US" sz="1100" i="1" kern="1200" dirty="0">
                <a:solidFill>
                  <a:schemeClr val="tx1"/>
                </a:solidFill>
                <a:latin typeface="Arial" panose="020B0604020202020204" pitchFamily="34" charset="0"/>
                <a:cs typeface="Arial" panose="020B0604020202020204" pitchFamily="34" charset="0"/>
              </a:rPr>
              <a:t>“We have been working with Phil and his expert team for the last several months. We have developed a great partnership with Phil and his colleagues. Their attention to detail and expert knowledge has proved invaluable in the development of our Apprenticeship Management System specification. They have really helped to support and drive forward a complex project and their contributions have significantly increased stakeholder confidence in the project and directly lead to us hitting project milestones.” </a:t>
            </a:r>
            <a:br>
              <a:rPr lang="en-US" sz="1100" i="1" kern="1200" dirty="0">
                <a:solidFill>
                  <a:schemeClr val="tx1"/>
                </a:solidFill>
                <a:latin typeface="Arial" panose="020B0604020202020204" pitchFamily="34" charset="0"/>
                <a:cs typeface="Arial" panose="020B0604020202020204" pitchFamily="34" charset="0"/>
              </a:rPr>
            </a:br>
            <a:r>
              <a:rPr lang="en-US" sz="1100" b="1" i="1" kern="1200" dirty="0">
                <a:solidFill>
                  <a:schemeClr val="tx1"/>
                </a:solidFill>
                <a:latin typeface="Arial" panose="020B0604020202020204" pitchFamily="34" charset="0"/>
                <a:cs typeface="Arial" panose="020B0604020202020204" pitchFamily="34" charset="0"/>
              </a:rPr>
              <a:t>Tom Taylor: Head of Degrees at Work, Anglia Ruskin University</a:t>
            </a:r>
            <a:endParaRPr lang="en-GB" sz="1100" i="1" dirty="0"/>
          </a:p>
        </p:txBody>
      </p:sp>
    </p:spTree>
    <p:extLst>
      <p:ext uri="{BB962C8B-B14F-4D97-AF65-F5344CB8AC3E}">
        <p14:creationId xmlns:p14="http://schemas.microsoft.com/office/powerpoint/2010/main" val="2311399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8676899BBF1340869CEDD0DB63BA21" ma:contentTypeVersion="11" ma:contentTypeDescription="Create a new document." ma:contentTypeScope="" ma:versionID="b1ce54d747cfdfecf86750fdc471f710">
  <xsd:schema xmlns:xsd="http://www.w3.org/2001/XMLSchema" xmlns:xs="http://www.w3.org/2001/XMLSchema" xmlns:p="http://schemas.microsoft.com/office/2006/metadata/properties" xmlns:ns2="ec7439dc-4130-439f-9d18-8d9cf3df9e77" xmlns:ns3="590e80a4-fdfd-4aa9-9f7b-50d5d9b720c1" targetNamespace="http://schemas.microsoft.com/office/2006/metadata/properties" ma:root="true" ma:fieldsID="b744857037817c78ef44b3a9423ae948" ns2:_="" ns3:_="">
    <xsd:import namespace="ec7439dc-4130-439f-9d18-8d9cf3df9e77"/>
    <xsd:import namespace="590e80a4-fdfd-4aa9-9f7b-50d5d9b720c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7439dc-4130-439f-9d18-8d9cf3df9e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84c242e7-2350-42dd-8024-54f9f419138a"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0e80a4-fdfd-4aa9-9f7b-50d5d9b720c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5ec0ca6-934f-44be-b963-6d1ee327a0d1}" ma:internalName="TaxCatchAll" ma:showField="CatchAllData" ma:web="590e80a4-fdfd-4aa9-9f7b-50d5d9b720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c7439dc-4130-439f-9d18-8d9cf3df9e77">
      <Terms xmlns="http://schemas.microsoft.com/office/infopath/2007/PartnerControls"/>
    </lcf76f155ced4ddcb4097134ff3c332f>
    <TaxCatchAll xmlns="590e80a4-fdfd-4aa9-9f7b-50d5d9b720c1" xsi:nil="true"/>
  </documentManagement>
</p:properties>
</file>

<file path=customXml/itemProps1.xml><?xml version="1.0" encoding="utf-8"?>
<ds:datastoreItem xmlns:ds="http://schemas.openxmlformats.org/officeDocument/2006/customXml" ds:itemID="{B9FDC8E6-2DCF-4F81-9991-C696934E4854}"/>
</file>

<file path=customXml/itemProps2.xml><?xml version="1.0" encoding="utf-8"?>
<ds:datastoreItem xmlns:ds="http://schemas.openxmlformats.org/officeDocument/2006/customXml" ds:itemID="{AF6445D5-84F8-42F0-8ECD-049473ECF717}"/>
</file>

<file path=customXml/itemProps3.xml><?xml version="1.0" encoding="utf-8"?>
<ds:datastoreItem xmlns:ds="http://schemas.openxmlformats.org/officeDocument/2006/customXml" ds:itemID="{2B56BC1A-1807-479B-832D-93D5C4C43891}"/>
</file>

<file path=docProps/app.xml><?xml version="1.0" encoding="utf-8"?>
<Properties xmlns="http://schemas.openxmlformats.org/officeDocument/2006/extended-properties" xmlns:vt="http://schemas.openxmlformats.org/officeDocument/2006/docPropsVTypes">
  <TotalTime>121</TotalTime>
  <Words>394</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Aharoni</vt:lpstr>
      <vt:lpstr>Arial</vt:lpstr>
      <vt:lpstr>Arial Black</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Sanders</dc:creator>
  <cp:lastModifiedBy>Philip Sanders</cp:lastModifiedBy>
  <cp:revision>17</cp:revision>
  <dcterms:created xsi:type="dcterms:W3CDTF">2022-10-20T13:47:39Z</dcterms:created>
  <dcterms:modified xsi:type="dcterms:W3CDTF">2023-11-17T06:38:57Z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0x010100048676899BBF1340869CEDD0DB63BA21</vt:lpwstr>
  </property>
</Properties>
</file>